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781" r:id="rId4"/>
    <p:sldMasterId id="2147483793" r:id="rId5"/>
  </p:sldMasterIdLst>
  <p:notesMasterIdLst>
    <p:notesMasterId r:id="rId18"/>
  </p:notesMasterIdLst>
  <p:handoutMasterIdLst>
    <p:handoutMasterId r:id="rId19"/>
  </p:handoutMasterIdLst>
  <p:sldIdLst>
    <p:sldId id="2752" r:id="rId6"/>
    <p:sldId id="2687" r:id="rId7"/>
    <p:sldId id="569" r:id="rId8"/>
    <p:sldId id="410" r:id="rId9"/>
    <p:sldId id="2755" r:id="rId10"/>
    <p:sldId id="272" r:id="rId11"/>
    <p:sldId id="2692" r:id="rId12"/>
    <p:sldId id="2754" r:id="rId13"/>
    <p:sldId id="2189" r:id="rId14"/>
    <p:sldId id="2753" r:id="rId15"/>
    <p:sldId id="2232" r:id="rId16"/>
    <p:sldId id="2751" r:id="rId17"/>
  </p:sldIdLst>
  <p:sldSz cx="9144000" cy="6858000" type="screen4x3"/>
  <p:notesSz cx="7053263" cy="93091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Open Sans Semibold" panose="020B0706030804020204" pitchFamily="34" charset="0"/>
      <p:bold r:id="rId32"/>
      <p:boldItalic r:id="rId33"/>
    </p:embeddedFont>
    <p:embeddedFont>
      <p:font typeface="Tahoma" panose="020B0604030504040204" pitchFamily="34" charset="0"/>
      <p:regular r:id="rId34"/>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735">
          <p15:clr>
            <a:srgbClr val="A4A3A4"/>
          </p15:clr>
        </p15:guide>
        <p15:guide id="3" pos="1783">
          <p15:clr>
            <a:srgbClr val="A4A3A4"/>
          </p15:clr>
        </p15:guide>
        <p15:guide id="4" pos="3367">
          <p15:clr>
            <a:srgbClr val="A4A3A4"/>
          </p15:clr>
        </p15:guide>
        <p15:guide id="5" pos="34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mer, Lisa" initials="BL" lastIdx="12" clrIdx="0">
    <p:extLst>
      <p:ext uri="{19B8F6BF-5375-455C-9EA6-DF929625EA0E}">
        <p15:presenceInfo xmlns:p15="http://schemas.microsoft.com/office/powerpoint/2012/main" userId="S-1-5-21-792138990-1591180373-1542849698-207600" providerId="AD"/>
      </p:ext>
    </p:extLst>
  </p:cmAuthor>
  <p:cmAuthor id="2" name="White-Patterson, Denise" initials="WD" lastIdx="13" clrIdx="1">
    <p:extLst>
      <p:ext uri="{19B8F6BF-5375-455C-9EA6-DF929625EA0E}">
        <p15:presenceInfo xmlns:p15="http://schemas.microsoft.com/office/powerpoint/2012/main" userId="S::dwhitepatter@wesleyan.edu::44f646a0-2f69-434c-9bbf-a5aaa4f40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D72121"/>
    <a:srgbClr val="DD1E2E"/>
    <a:srgbClr val="FF3300"/>
    <a:srgbClr val="7E888D"/>
    <a:srgbClr val="920000"/>
    <a:srgbClr val="6E797F"/>
    <a:srgbClr val="003478"/>
    <a:srgbClr val="CBE0E9"/>
    <a:srgbClr val="CBE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1FDF2-65EF-4D46-0D85-ED7BDD638257}" v="300" dt="2023-10-17T23:31:22.215"/>
    <p1510:client id="{4E253B2E-A4B4-B547-8F70-9C661AF233C0}" v="1" dt="2023-10-27T15:22:0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676" y="56"/>
      </p:cViewPr>
      <p:guideLst>
        <p:guide orient="horz" pos="2880"/>
        <p:guide pos="1735"/>
        <p:guide pos="1783"/>
        <p:guide pos="3367"/>
        <p:guide pos="341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5773"/>
          </a:xfrm>
          <a:prstGeom prst="rect">
            <a:avLst/>
          </a:prstGeom>
        </p:spPr>
        <p:txBody>
          <a:bodyPr vert="horz" lIns="91751" tIns="45875" rIns="91751" bIns="45875" rtlCol="0"/>
          <a:lstStyle>
            <a:lvl1pPr algn="r">
              <a:defRPr sz="1200"/>
            </a:lvl1pPr>
          </a:lstStyle>
          <a:p>
            <a:fld id="{9E73E7CB-E3A4-4A2E-98E2-EF1FD193E113}" type="datetimeFigureOut">
              <a:rPr lang="en-US" smtClean="0"/>
              <a:pPr/>
              <a:t>10/31/2023</a:t>
            </a:fld>
            <a:endParaRPr lang="en-US"/>
          </a:p>
        </p:txBody>
      </p:sp>
      <p:sp>
        <p:nvSpPr>
          <p:cNvPr id="4" name="Footer Placeholder 3"/>
          <p:cNvSpPr>
            <a:spLocks noGrp="1"/>
          </p:cNvSpPr>
          <p:nvPr>
            <p:ph type="ftr" sz="quarter" idx="2"/>
          </p:nvPr>
        </p:nvSpPr>
        <p:spPr>
          <a:xfrm>
            <a:off x="0" y="8841738"/>
            <a:ext cx="3057053" cy="46577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5773"/>
          </a:xfrm>
          <a:prstGeom prst="rect">
            <a:avLst/>
          </a:prstGeom>
        </p:spPr>
        <p:txBody>
          <a:bodyPr vert="horz" lIns="91751" tIns="45875" rIns="91751" bIns="45875" rtlCol="0" anchor="b"/>
          <a:lstStyle>
            <a:lvl1pPr algn="r">
              <a:defRPr sz="1200"/>
            </a:lvl1pPr>
          </a:lstStyle>
          <a:p>
            <a:fld id="{945C7E82-CDDE-4EB8-A121-A2292FB422D5}" type="slidenum">
              <a:rPr lang="en-US" smtClean="0"/>
              <a:pPr/>
              <a:t>‹#›</a:t>
            </a:fld>
            <a:endParaRPr lang="en-US"/>
          </a:p>
        </p:txBody>
      </p:sp>
    </p:spTree>
    <p:extLst>
      <p:ext uri="{BB962C8B-B14F-4D97-AF65-F5344CB8AC3E}">
        <p14:creationId xmlns:p14="http://schemas.microsoft.com/office/powerpoint/2010/main" val="93663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l">
              <a:defRPr sz="1200" b="0"/>
            </a:lvl1pPr>
          </a:lstStyle>
          <a:p>
            <a:endParaRPr lang="en-US"/>
          </a:p>
        </p:txBody>
      </p:sp>
      <p:sp>
        <p:nvSpPr>
          <p:cNvPr id="23555" name="Rectangle 3"/>
          <p:cNvSpPr>
            <a:spLocks noGrp="1" noChangeArrowheads="1"/>
          </p:cNvSpPr>
          <p:nvPr>
            <p:ph type="dt" idx="1"/>
          </p:nvPr>
        </p:nvSpPr>
        <p:spPr bwMode="auto">
          <a:xfrm>
            <a:off x="3995063"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r">
              <a:defRPr sz="1200" b="0"/>
            </a:lvl1pPr>
          </a:lstStyle>
          <a:p>
            <a:endParaRPr lang="en-US"/>
          </a:p>
        </p:txBody>
      </p:sp>
      <p:sp>
        <p:nvSpPr>
          <p:cNvPr id="23556" name="Rectangle 4"/>
          <p:cNvSpPr>
            <a:spLocks noGrp="1" noRot="1" noChangeAspect="1" noChangeArrowheads="1" noTextEdit="1"/>
          </p:cNvSpPr>
          <p:nvPr>
            <p:ph type="sldImg" idx="2"/>
          </p:nvPr>
        </p:nvSpPr>
        <p:spPr bwMode="auto">
          <a:xfrm>
            <a:off x="1200150" y="698500"/>
            <a:ext cx="4656138" cy="349091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05012" y="4421823"/>
            <a:ext cx="5643241" cy="418909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2"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l">
              <a:defRPr sz="1200" b="0"/>
            </a:lvl1pPr>
          </a:lstStyle>
          <a:p>
            <a:endParaRPr lang="en-US"/>
          </a:p>
        </p:txBody>
      </p:sp>
      <p:sp>
        <p:nvSpPr>
          <p:cNvPr id="23559" name="Rectangle 7"/>
          <p:cNvSpPr>
            <a:spLocks noGrp="1" noChangeArrowheads="1"/>
          </p:cNvSpPr>
          <p:nvPr>
            <p:ph type="sldNum" sz="quarter" idx="5"/>
          </p:nvPr>
        </p:nvSpPr>
        <p:spPr bwMode="auto">
          <a:xfrm>
            <a:off x="3995063"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r">
              <a:defRPr sz="1200" b="0"/>
            </a:lvl1pPr>
          </a:lstStyle>
          <a:p>
            <a:fld id="{9278B90A-6800-45BA-B169-DA3891CA13A5}" type="slidenum">
              <a:rPr lang="en-US"/>
              <a:pPr/>
              <a:t>‹#›</a:t>
            </a:fld>
            <a:endParaRPr lang="en-US"/>
          </a:p>
        </p:txBody>
      </p:sp>
    </p:spTree>
    <p:extLst>
      <p:ext uri="{BB962C8B-B14F-4D97-AF65-F5344CB8AC3E}">
        <p14:creationId xmlns:p14="http://schemas.microsoft.com/office/powerpoint/2010/main" val="400753706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478" indent="-299478" defTabSz="958330">
              <a:buFont typeface="Arial" panose="020B0604020202020204" pitchFamily="34" charset="0"/>
              <a:buChar char="•"/>
              <a:defRPr/>
            </a:pPr>
            <a:r>
              <a:rPr lang="en-US">
                <a:latin typeface="Calibri" panose="020F0502020204030204" pitchFamily="34" charset="0"/>
                <a:ea typeface="Times New Roman" panose="02020603050405020304" pitchFamily="18" charset="0"/>
              </a:rPr>
              <a:t>Today we’ll talk about….</a:t>
            </a:r>
          </a:p>
          <a:p>
            <a:endParaRPr lang="en-US"/>
          </a:p>
        </p:txBody>
      </p:sp>
      <p:sp>
        <p:nvSpPr>
          <p:cNvPr id="4" name="Slide Number Placeholder 3"/>
          <p:cNvSpPr>
            <a:spLocks noGrp="1"/>
          </p:cNvSpPr>
          <p:nvPr>
            <p:ph type="sldNum" sz="quarter" idx="5"/>
          </p:nvPr>
        </p:nvSpPr>
        <p:spPr/>
        <p:txBody>
          <a:bodyPr/>
          <a:lstStyle/>
          <a:p>
            <a:fld id="{474854B5-0888-FA4B-BD47-B46D952D0AA0}" type="slidenum">
              <a:rPr lang="en-US" smtClean="0"/>
              <a:pPr/>
              <a:t>0</a:t>
            </a:fld>
            <a:endParaRPr lang="en-US"/>
          </a:p>
        </p:txBody>
      </p:sp>
    </p:spTree>
    <p:extLst>
      <p:ext uri="{BB962C8B-B14F-4D97-AF65-F5344CB8AC3E}">
        <p14:creationId xmlns:p14="http://schemas.microsoft.com/office/powerpoint/2010/main" val="282697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and introductions.</a:t>
            </a:r>
          </a:p>
        </p:txBody>
      </p:sp>
      <p:sp>
        <p:nvSpPr>
          <p:cNvPr id="4" name="Slide Number Placeholder 3"/>
          <p:cNvSpPr>
            <a:spLocks noGrp="1"/>
          </p:cNvSpPr>
          <p:nvPr>
            <p:ph type="sldNum" sz="quarter" idx="5"/>
          </p:nvPr>
        </p:nvSpPr>
        <p:spPr/>
        <p:txBody>
          <a:bodyPr/>
          <a:lstStyle/>
          <a:p>
            <a:fld id="{474854B5-0888-FA4B-BD47-B46D952D0AA0}" type="slidenum">
              <a:rPr lang="en-US" smtClean="0"/>
              <a:pPr/>
              <a:t>11</a:t>
            </a:fld>
            <a:endParaRPr lang="en-US"/>
          </a:p>
        </p:txBody>
      </p:sp>
    </p:spTree>
    <p:extLst>
      <p:ext uri="{BB962C8B-B14F-4D97-AF65-F5344CB8AC3E}">
        <p14:creationId xmlns:p14="http://schemas.microsoft.com/office/powerpoint/2010/main" val="154225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panose="020F0502020204030204" pitchFamily="34" charset="0"/>
                <a:ea typeface="Times New Roman" panose="02020603050405020304" pitchFamily="18" charset="0"/>
              </a:rPr>
              <a:t>Today we’ll talk about….</a:t>
            </a:r>
          </a:p>
          <a:p>
            <a:endParaRPr lang="en-US"/>
          </a:p>
        </p:txBody>
      </p:sp>
      <p:sp>
        <p:nvSpPr>
          <p:cNvPr id="4" name="Slide Number Placeholder 3"/>
          <p:cNvSpPr>
            <a:spLocks noGrp="1"/>
          </p:cNvSpPr>
          <p:nvPr>
            <p:ph type="sldNum" sz="quarter" idx="5"/>
          </p:nvPr>
        </p:nvSpPr>
        <p:spPr/>
        <p:txBody>
          <a:bodyPr/>
          <a:lstStyle/>
          <a:p>
            <a:fld id="{474854B5-0888-FA4B-BD47-B46D952D0AA0}" type="slidenum">
              <a:rPr lang="en-US" smtClean="0"/>
              <a:pPr/>
              <a:t>1</a:t>
            </a:fld>
            <a:endParaRPr lang="en-US"/>
          </a:p>
        </p:txBody>
      </p:sp>
    </p:spTree>
    <p:extLst>
      <p:ext uri="{BB962C8B-B14F-4D97-AF65-F5344CB8AC3E}">
        <p14:creationId xmlns:p14="http://schemas.microsoft.com/office/powerpoint/2010/main" val="9437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854B5-0888-FA4B-BD47-B46D952D0AA0}" type="slidenum">
              <a:rPr lang="en-US" smtClean="0"/>
              <a:pPr/>
              <a:t>2</a:t>
            </a:fld>
            <a:endParaRPr lang="en-US"/>
          </a:p>
        </p:txBody>
      </p:sp>
    </p:spTree>
    <p:extLst>
      <p:ext uri="{BB962C8B-B14F-4D97-AF65-F5344CB8AC3E}">
        <p14:creationId xmlns:p14="http://schemas.microsoft.com/office/powerpoint/2010/main" val="62898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next few slides cover the new CT Paid Leave benefit.  The most important thing you need to know about this benefit is that it will affect how benefits will be paid to you by Wesleyan for both short term disability and parental leave.  This is because, in most cases, the majority of these benefits will now be paid to you by the State of Connecticut through their selected administrator AFLAC.  </a:t>
            </a:r>
          </a:p>
          <a:p>
            <a:br>
              <a:rPr lang="en-US"/>
            </a:br>
            <a:r>
              <a:rPr lang="en-US"/>
              <a:t>Review eligibility and benefit as per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9278B90A-6800-45BA-B169-DA3891CA13A5}" type="slidenum">
              <a:rPr lang="en-US" smtClean="0"/>
              <a:pPr/>
              <a:t>3</a:t>
            </a:fld>
            <a:endParaRPr lang="en-US"/>
          </a:p>
        </p:txBody>
      </p:sp>
    </p:spTree>
    <p:extLst>
      <p:ext uri="{BB962C8B-B14F-4D97-AF65-F5344CB8AC3E}">
        <p14:creationId xmlns:p14="http://schemas.microsoft.com/office/powerpoint/2010/main" val="385391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a:solidFill>
                  <a:schemeClr val="tx1"/>
                </a:solidFill>
                <a:effectLst/>
                <a:latin typeface="+mn-lt"/>
                <a:ea typeface="+mn-ea"/>
                <a:cs typeface="+mn-cs"/>
              </a:rPr>
              <a:t>When it comes to understanding the experiences our clients and their employees are having, we go straight to the source.</a:t>
            </a:r>
          </a:p>
          <a:p>
            <a:r>
              <a:rPr lang="en-US" sz="2400" i="1" kern="1200">
                <a:solidFill>
                  <a:schemeClr val="tx1"/>
                </a:solidFill>
                <a:effectLst/>
                <a:latin typeface="+mn-lt"/>
                <a:ea typeface="+mn-ea"/>
                <a:cs typeface="+mn-cs"/>
              </a:rPr>
              <a:t> </a:t>
            </a:r>
            <a:endParaRPr lang="en-US" sz="2400" kern="1200">
              <a:solidFill>
                <a:schemeClr val="tx1"/>
              </a:solidFill>
              <a:effectLst/>
              <a:latin typeface="+mn-lt"/>
              <a:ea typeface="+mn-ea"/>
              <a:cs typeface="+mn-cs"/>
            </a:endParaRPr>
          </a:p>
          <a:p>
            <a:r>
              <a:rPr lang="en-US" sz="2400" kern="1200">
                <a:solidFill>
                  <a:schemeClr val="tx1"/>
                </a:solidFill>
                <a:effectLst/>
                <a:latin typeface="+mn-lt"/>
                <a:ea typeface="+mn-ea"/>
                <a:cs typeface="+mn-cs"/>
              </a:rPr>
              <a:t>We keep it simple, asking our clients and their employees to let us know how they felt about their experience, and we constantly adjust based on their feedback. If we miss the mark, they hear from us so we can make it right and figure out how to make sure we get it exactly right the next time.  </a:t>
            </a:r>
          </a:p>
          <a:p>
            <a:r>
              <a:rPr lang="en-US" sz="2400" kern="1200">
                <a:solidFill>
                  <a:schemeClr val="tx1"/>
                </a:solidFill>
                <a:effectLst/>
                <a:latin typeface="+mn-lt"/>
                <a:ea typeface="+mn-ea"/>
                <a:cs typeface="+mn-cs"/>
              </a:rPr>
              <a:t> </a:t>
            </a:r>
          </a:p>
          <a:p>
            <a:r>
              <a:rPr lang="en-US" sz="2400" kern="1200">
                <a:solidFill>
                  <a:schemeClr val="tx1"/>
                </a:solidFill>
                <a:effectLst/>
                <a:latin typeface="+mn-lt"/>
                <a:ea typeface="+mn-ea"/>
                <a:cs typeface="+mn-cs"/>
              </a:rPr>
              <a:t>In all that we do, we free up our clients to focus on their businesses and the people who make it strong. The more we push to make these experiences the very best in our industry, the less our clients have to think about Unum. </a:t>
            </a:r>
          </a:p>
          <a:p>
            <a:r>
              <a:rPr lang="en-US" sz="2400" kern="1200">
                <a:solidFill>
                  <a:schemeClr val="tx1"/>
                </a:solidFill>
                <a:effectLst/>
                <a:latin typeface="+mn-lt"/>
                <a:ea typeface="+mn-ea"/>
                <a:cs typeface="+mn-cs"/>
              </a:rPr>
              <a:t> </a:t>
            </a:r>
          </a:p>
          <a:p>
            <a:r>
              <a:rPr lang="en-US" sz="2400" kern="1200">
                <a:solidFill>
                  <a:schemeClr val="tx1"/>
                </a:solidFill>
                <a:effectLst/>
                <a:latin typeface="+mn-lt"/>
                <a:ea typeface="+mn-ea"/>
                <a:cs typeface="+mn-cs"/>
              </a:rPr>
              <a:t>And that’s a good thing.</a:t>
            </a:r>
          </a:p>
        </p:txBody>
      </p:sp>
      <p:sp>
        <p:nvSpPr>
          <p:cNvPr id="4" name="Slide Number Placeholder 3"/>
          <p:cNvSpPr>
            <a:spLocks noGrp="1"/>
          </p:cNvSpPr>
          <p:nvPr>
            <p:ph type="sldNum" sz="quarter" idx="5"/>
          </p:nvPr>
        </p:nvSpPr>
        <p:spPr/>
        <p:txBody>
          <a:bodyPr/>
          <a:lstStyle/>
          <a:p>
            <a:fld id="{D7C97FE9-F68C-41F3-A530-84EC83B7646E}" type="slidenum">
              <a:rPr lang="en-US" smtClean="0"/>
              <a:t>5</a:t>
            </a:fld>
            <a:endParaRPr lang="en-US"/>
          </a:p>
        </p:txBody>
      </p:sp>
    </p:spTree>
    <p:extLst>
      <p:ext uri="{BB962C8B-B14F-4D97-AF65-F5344CB8AC3E}">
        <p14:creationId xmlns:p14="http://schemas.microsoft.com/office/powerpoint/2010/main" val="326161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B20204-7CC5-4E73-8145-737DB5E4BE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E0FEB8D-8FA1-450C-98B8-F9E86555FB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We’ve expanded our robust benefits portfolio to included dental, vision and stop loss. Across the board, we’ve got you covered</a:t>
            </a:r>
          </a:p>
        </p:txBody>
      </p:sp>
      <p:sp>
        <p:nvSpPr>
          <p:cNvPr id="19460" name="Slide Number Placeholder 3">
            <a:extLst>
              <a:ext uri="{FF2B5EF4-FFF2-40B4-BE49-F238E27FC236}">
                <a16:creationId xmlns:a16="http://schemas.microsoft.com/office/drawing/2014/main" id="{EBB70972-D26F-45E5-B684-C06F02096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4124" indent="-293894">
              <a:defRPr>
                <a:solidFill>
                  <a:schemeClr val="tx1"/>
                </a:solidFill>
                <a:latin typeface="Calibri" panose="020F0502020204030204" pitchFamily="34" charset="0"/>
              </a:defRPr>
            </a:lvl2pPr>
            <a:lvl3pPr marL="1175576" indent="-235115">
              <a:defRPr>
                <a:solidFill>
                  <a:schemeClr val="tx1"/>
                </a:solidFill>
                <a:latin typeface="Calibri" panose="020F0502020204030204" pitchFamily="34" charset="0"/>
              </a:defRPr>
            </a:lvl3pPr>
            <a:lvl4pPr marL="1645806" indent="-235115">
              <a:defRPr>
                <a:solidFill>
                  <a:schemeClr val="tx1"/>
                </a:solidFill>
                <a:latin typeface="Calibri" panose="020F0502020204030204" pitchFamily="34" charset="0"/>
              </a:defRPr>
            </a:lvl4pPr>
            <a:lvl5pPr marL="2116036" indent="-235115">
              <a:defRPr>
                <a:solidFill>
                  <a:schemeClr val="tx1"/>
                </a:solidFill>
                <a:latin typeface="Calibri" panose="020F0502020204030204" pitchFamily="34" charset="0"/>
              </a:defRPr>
            </a:lvl5pPr>
            <a:lvl6pPr marL="2586266" indent="-235115" eaLnBrk="0" fontAlgn="base" hangingPunct="0">
              <a:spcBef>
                <a:spcPct val="0"/>
              </a:spcBef>
              <a:spcAft>
                <a:spcPct val="0"/>
              </a:spcAft>
              <a:defRPr>
                <a:solidFill>
                  <a:schemeClr val="tx1"/>
                </a:solidFill>
                <a:latin typeface="Calibri" panose="020F0502020204030204" pitchFamily="34" charset="0"/>
              </a:defRPr>
            </a:lvl6pPr>
            <a:lvl7pPr marL="3056496" indent="-235115" eaLnBrk="0" fontAlgn="base" hangingPunct="0">
              <a:spcBef>
                <a:spcPct val="0"/>
              </a:spcBef>
              <a:spcAft>
                <a:spcPct val="0"/>
              </a:spcAft>
              <a:defRPr>
                <a:solidFill>
                  <a:schemeClr val="tx1"/>
                </a:solidFill>
                <a:latin typeface="Calibri" panose="020F0502020204030204" pitchFamily="34" charset="0"/>
              </a:defRPr>
            </a:lvl7pPr>
            <a:lvl8pPr marL="3526727" indent="-235115" eaLnBrk="0" fontAlgn="base" hangingPunct="0">
              <a:spcBef>
                <a:spcPct val="0"/>
              </a:spcBef>
              <a:spcAft>
                <a:spcPct val="0"/>
              </a:spcAft>
              <a:defRPr>
                <a:solidFill>
                  <a:schemeClr val="tx1"/>
                </a:solidFill>
                <a:latin typeface="Calibri" panose="020F0502020204030204" pitchFamily="34" charset="0"/>
              </a:defRPr>
            </a:lvl8pPr>
            <a:lvl9pPr marL="3996957" indent="-23511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A5F132-B5FC-4F8A-80BB-A42201D71537}"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B20204-7CC5-4E73-8145-737DB5E4BE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E0FEB8D-8FA1-450C-98B8-F9E86555FB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We’ve expanded our robust benefits portfolio to included dental, vision and stop loss. Across the board, we’ve got you covered</a:t>
            </a:r>
          </a:p>
        </p:txBody>
      </p:sp>
      <p:sp>
        <p:nvSpPr>
          <p:cNvPr id="19460" name="Slide Number Placeholder 3">
            <a:extLst>
              <a:ext uri="{FF2B5EF4-FFF2-40B4-BE49-F238E27FC236}">
                <a16:creationId xmlns:a16="http://schemas.microsoft.com/office/drawing/2014/main" id="{EBB70972-D26F-45E5-B684-C06F02096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4124" indent="-293894">
              <a:defRPr>
                <a:solidFill>
                  <a:schemeClr val="tx1"/>
                </a:solidFill>
                <a:latin typeface="Calibri" panose="020F0502020204030204" pitchFamily="34" charset="0"/>
              </a:defRPr>
            </a:lvl2pPr>
            <a:lvl3pPr marL="1175576" indent="-235115">
              <a:defRPr>
                <a:solidFill>
                  <a:schemeClr val="tx1"/>
                </a:solidFill>
                <a:latin typeface="Calibri" panose="020F0502020204030204" pitchFamily="34" charset="0"/>
              </a:defRPr>
            </a:lvl3pPr>
            <a:lvl4pPr marL="1645806" indent="-235115">
              <a:defRPr>
                <a:solidFill>
                  <a:schemeClr val="tx1"/>
                </a:solidFill>
                <a:latin typeface="Calibri" panose="020F0502020204030204" pitchFamily="34" charset="0"/>
              </a:defRPr>
            </a:lvl4pPr>
            <a:lvl5pPr marL="2116036" indent="-235115">
              <a:defRPr>
                <a:solidFill>
                  <a:schemeClr val="tx1"/>
                </a:solidFill>
                <a:latin typeface="Calibri" panose="020F0502020204030204" pitchFamily="34" charset="0"/>
              </a:defRPr>
            </a:lvl5pPr>
            <a:lvl6pPr marL="2586266" indent="-235115" eaLnBrk="0" fontAlgn="base" hangingPunct="0">
              <a:spcBef>
                <a:spcPct val="0"/>
              </a:spcBef>
              <a:spcAft>
                <a:spcPct val="0"/>
              </a:spcAft>
              <a:defRPr>
                <a:solidFill>
                  <a:schemeClr val="tx1"/>
                </a:solidFill>
                <a:latin typeface="Calibri" panose="020F0502020204030204" pitchFamily="34" charset="0"/>
              </a:defRPr>
            </a:lvl6pPr>
            <a:lvl7pPr marL="3056496" indent="-235115" eaLnBrk="0" fontAlgn="base" hangingPunct="0">
              <a:spcBef>
                <a:spcPct val="0"/>
              </a:spcBef>
              <a:spcAft>
                <a:spcPct val="0"/>
              </a:spcAft>
              <a:defRPr>
                <a:solidFill>
                  <a:schemeClr val="tx1"/>
                </a:solidFill>
                <a:latin typeface="Calibri" panose="020F0502020204030204" pitchFamily="34" charset="0"/>
              </a:defRPr>
            </a:lvl7pPr>
            <a:lvl8pPr marL="3526727" indent="-235115" eaLnBrk="0" fontAlgn="base" hangingPunct="0">
              <a:spcBef>
                <a:spcPct val="0"/>
              </a:spcBef>
              <a:spcAft>
                <a:spcPct val="0"/>
              </a:spcAft>
              <a:defRPr>
                <a:solidFill>
                  <a:schemeClr val="tx1"/>
                </a:solidFill>
                <a:latin typeface="Calibri" panose="020F0502020204030204" pitchFamily="34" charset="0"/>
              </a:defRPr>
            </a:lvl8pPr>
            <a:lvl9pPr marL="3996957" indent="-23511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A5F132-B5FC-4F8A-80BB-A42201D71537}"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18719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4B751-318C-4DE6-964B-BA518142E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12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panose="020F0502020204030204" pitchFamily="34" charset="0"/>
                <a:ea typeface="Times New Roman" panose="02020603050405020304" pitchFamily="18" charset="0"/>
              </a:rPr>
              <a:t>Today we’ll talk about….</a:t>
            </a:r>
          </a:p>
          <a:p>
            <a:endParaRPr lang="en-US"/>
          </a:p>
        </p:txBody>
      </p:sp>
      <p:sp>
        <p:nvSpPr>
          <p:cNvPr id="4" name="Slide Number Placeholder 3"/>
          <p:cNvSpPr>
            <a:spLocks noGrp="1"/>
          </p:cNvSpPr>
          <p:nvPr>
            <p:ph type="sldNum" sz="quarter" idx="5"/>
          </p:nvPr>
        </p:nvSpPr>
        <p:spPr/>
        <p:txBody>
          <a:bodyPr/>
          <a:lstStyle/>
          <a:p>
            <a:fld id="{474854B5-0888-FA4B-BD47-B46D952D0AA0}" type="slidenum">
              <a:rPr lang="en-US" smtClean="0"/>
              <a:pPr/>
              <a:t>10</a:t>
            </a:fld>
            <a:endParaRPr lang="en-US"/>
          </a:p>
        </p:txBody>
      </p:sp>
    </p:spTree>
    <p:extLst>
      <p:ext uri="{BB962C8B-B14F-4D97-AF65-F5344CB8AC3E}">
        <p14:creationId xmlns:p14="http://schemas.microsoft.com/office/powerpoint/2010/main" val="24144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85E673-1BFC-414E-AC37-0D2DBE806452}"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9FF8C-81F8-4A21-9E4D-8D4FF8A7A23A}"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190021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21770-7B6E-4A7F-9F34-6D3F84F59CA8}"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57740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ED11-BD19-4179-8869-A0A743DD73D8}"/>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268567-6EB1-4F1F-AEC5-89979BC28E0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81541D-C3C7-4A0C-9599-9EA1329BA833}"/>
              </a:ext>
            </a:extLst>
          </p:cNvPr>
          <p:cNvSpPr>
            <a:spLocks noGrp="1"/>
          </p:cNvSpPr>
          <p:nvPr>
            <p:ph type="dt" sz="half" idx="10"/>
          </p:nvPr>
        </p:nvSpPr>
        <p:spPr>
          <a:xfrm>
            <a:off x="628650" y="6356351"/>
            <a:ext cx="2057400" cy="365125"/>
          </a:xfrm>
          <a:prstGeom prst="rect">
            <a:avLst/>
          </a:prstGeom>
        </p:spPr>
        <p:txBody>
          <a:bodyPr/>
          <a:lstStyle/>
          <a:p>
            <a:fld id="{53684CDD-EBE3-1841-B623-10B8E324FDA5}" type="datetime1">
              <a:rPr lang="en-US" smtClean="0"/>
              <a:t>10/31/2023</a:t>
            </a:fld>
            <a:endParaRPr lang="en-US"/>
          </a:p>
        </p:txBody>
      </p:sp>
      <p:sp>
        <p:nvSpPr>
          <p:cNvPr id="5" name="Footer Placeholder 4">
            <a:extLst>
              <a:ext uri="{FF2B5EF4-FFF2-40B4-BE49-F238E27FC236}">
                <a16:creationId xmlns:a16="http://schemas.microsoft.com/office/drawing/2014/main" id="{2589F58F-0B52-4D63-BDE9-F415D7056C6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ED20A3-03A7-4EBE-9579-1804CA347F68}"/>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301319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B841-8739-4407-8B29-84A22CE09BCC}"/>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4B1483-4CDD-45C4-A38C-911CE89510DD}"/>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CD405-A512-47CD-B580-F4CD64C3CFEF}"/>
              </a:ext>
            </a:extLst>
          </p:cNvPr>
          <p:cNvSpPr>
            <a:spLocks noGrp="1"/>
          </p:cNvSpPr>
          <p:nvPr>
            <p:ph type="dt" sz="half" idx="10"/>
          </p:nvPr>
        </p:nvSpPr>
        <p:spPr>
          <a:xfrm>
            <a:off x="628650" y="6356351"/>
            <a:ext cx="2057400" cy="365125"/>
          </a:xfrm>
          <a:prstGeom prst="rect">
            <a:avLst/>
          </a:prstGeom>
        </p:spPr>
        <p:txBody>
          <a:bodyPr/>
          <a:lstStyle/>
          <a:p>
            <a:fld id="{92F26A19-5D19-B049-95B2-F5588A1B9410}" type="datetime1">
              <a:rPr lang="en-US" smtClean="0"/>
              <a:t>10/31/2023</a:t>
            </a:fld>
            <a:endParaRPr lang="en-US"/>
          </a:p>
        </p:txBody>
      </p:sp>
      <p:sp>
        <p:nvSpPr>
          <p:cNvPr id="5" name="Footer Placeholder 4">
            <a:extLst>
              <a:ext uri="{FF2B5EF4-FFF2-40B4-BE49-F238E27FC236}">
                <a16:creationId xmlns:a16="http://schemas.microsoft.com/office/drawing/2014/main" id="{4367EFDB-38BB-4A87-828B-57080D6C7D7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08AD2E-70BA-4343-90E3-FB8518ABF0C8}"/>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323189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16D5-3B32-4594-A7C1-3FF9866290A2}"/>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2F7C6AA-9C49-4D48-B7CF-87FA80961FEF}"/>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83DB04-A2BE-4D25-BFFA-4D0D1B5D55E2}"/>
              </a:ext>
            </a:extLst>
          </p:cNvPr>
          <p:cNvSpPr>
            <a:spLocks noGrp="1"/>
          </p:cNvSpPr>
          <p:nvPr>
            <p:ph type="dt" sz="half" idx="10"/>
          </p:nvPr>
        </p:nvSpPr>
        <p:spPr>
          <a:xfrm>
            <a:off x="628650" y="6356351"/>
            <a:ext cx="2057400" cy="365125"/>
          </a:xfrm>
          <a:prstGeom prst="rect">
            <a:avLst/>
          </a:prstGeom>
        </p:spPr>
        <p:txBody>
          <a:bodyPr/>
          <a:lstStyle/>
          <a:p>
            <a:fld id="{C22CFD2C-845F-4449-825C-DE7C94B54782}" type="datetime1">
              <a:rPr lang="en-US" smtClean="0"/>
              <a:t>10/31/2023</a:t>
            </a:fld>
            <a:endParaRPr lang="en-US"/>
          </a:p>
        </p:txBody>
      </p:sp>
      <p:sp>
        <p:nvSpPr>
          <p:cNvPr id="5" name="Footer Placeholder 4">
            <a:extLst>
              <a:ext uri="{FF2B5EF4-FFF2-40B4-BE49-F238E27FC236}">
                <a16:creationId xmlns:a16="http://schemas.microsoft.com/office/drawing/2014/main" id="{0B2D1163-727E-47E2-AB09-83CDD22C049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845ECC-9DF6-46F1-8C3F-E6B60BCD6BD6}"/>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3988427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62DB-EBD7-4A4D-B3EE-3E01417D48C7}"/>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9F3D12-2096-48A3-8D77-334FCE78759E}"/>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C10EB-5C25-4C6B-B326-C40DEBA84C9E}"/>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78F2C-D2DA-4CAD-BB9C-112CC1783151}"/>
              </a:ext>
            </a:extLst>
          </p:cNvPr>
          <p:cNvSpPr>
            <a:spLocks noGrp="1"/>
          </p:cNvSpPr>
          <p:nvPr>
            <p:ph type="dt" sz="half" idx="10"/>
          </p:nvPr>
        </p:nvSpPr>
        <p:spPr>
          <a:xfrm>
            <a:off x="628650" y="6356351"/>
            <a:ext cx="2057400" cy="365125"/>
          </a:xfrm>
          <a:prstGeom prst="rect">
            <a:avLst/>
          </a:prstGeom>
        </p:spPr>
        <p:txBody>
          <a:bodyPr/>
          <a:lstStyle/>
          <a:p>
            <a:fld id="{648CF982-B8ED-FF48-8928-441A591C2764}" type="datetime1">
              <a:rPr lang="en-US" smtClean="0"/>
              <a:t>10/31/2023</a:t>
            </a:fld>
            <a:endParaRPr lang="en-US"/>
          </a:p>
        </p:txBody>
      </p:sp>
      <p:sp>
        <p:nvSpPr>
          <p:cNvPr id="6" name="Footer Placeholder 5">
            <a:extLst>
              <a:ext uri="{FF2B5EF4-FFF2-40B4-BE49-F238E27FC236}">
                <a16:creationId xmlns:a16="http://schemas.microsoft.com/office/drawing/2014/main" id="{AD31AD1B-DC73-4EB3-9E9D-8A9C7CC2808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5A3387-BE08-4318-8551-7AE838066C23}"/>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421951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9758-71D8-46CD-B110-73C74FDE614A}"/>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567CC6A-7F06-4AC1-9A93-60D96006E52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E3D1A-516F-4EEE-894B-F6748BB70EA3}"/>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91089-1F7F-4615-A48A-D1D394D2C76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1DCD0-3567-498D-AEDC-66F586BDCCC2}"/>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8BDF2-F2F8-41A0-BC44-AF332FAEF993}"/>
              </a:ext>
            </a:extLst>
          </p:cNvPr>
          <p:cNvSpPr>
            <a:spLocks noGrp="1"/>
          </p:cNvSpPr>
          <p:nvPr>
            <p:ph type="dt" sz="half" idx="10"/>
          </p:nvPr>
        </p:nvSpPr>
        <p:spPr>
          <a:xfrm>
            <a:off x="628650" y="6356351"/>
            <a:ext cx="2057400" cy="365125"/>
          </a:xfrm>
          <a:prstGeom prst="rect">
            <a:avLst/>
          </a:prstGeom>
        </p:spPr>
        <p:txBody>
          <a:bodyPr/>
          <a:lstStyle/>
          <a:p>
            <a:fld id="{9846FCE8-AC4F-D24D-AE61-CF77873FF416}" type="datetime1">
              <a:rPr lang="en-US" smtClean="0"/>
              <a:t>10/31/2023</a:t>
            </a:fld>
            <a:endParaRPr lang="en-US"/>
          </a:p>
        </p:txBody>
      </p:sp>
      <p:sp>
        <p:nvSpPr>
          <p:cNvPr id="8" name="Footer Placeholder 7">
            <a:extLst>
              <a:ext uri="{FF2B5EF4-FFF2-40B4-BE49-F238E27FC236}">
                <a16:creationId xmlns:a16="http://schemas.microsoft.com/office/drawing/2014/main" id="{1B2584D9-DB0F-40CD-9DDA-3C5E9BE131A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B2C4043-F926-480A-A0A7-4E10948719B1}"/>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215118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182D-8BDD-4539-B417-52A8102C51D6}"/>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1AB71B-75E1-4295-9A00-289CC51FB17E}"/>
              </a:ext>
            </a:extLst>
          </p:cNvPr>
          <p:cNvSpPr>
            <a:spLocks noGrp="1"/>
          </p:cNvSpPr>
          <p:nvPr>
            <p:ph type="dt" sz="half" idx="10"/>
          </p:nvPr>
        </p:nvSpPr>
        <p:spPr>
          <a:xfrm>
            <a:off x="628650" y="6356351"/>
            <a:ext cx="2057400" cy="365125"/>
          </a:xfrm>
          <a:prstGeom prst="rect">
            <a:avLst/>
          </a:prstGeom>
        </p:spPr>
        <p:txBody>
          <a:bodyPr/>
          <a:lstStyle/>
          <a:p>
            <a:fld id="{8D07C7CF-E727-254C-872B-ECD87C253D67}" type="datetime1">
              <a:rPr lang="en-US" smtClean="0"/>
              <a:t>10/31/2023</a:t>
            </a:fld>
            <a:endParaRPr lang="en-US"/>
          </a:p>
        </p:txBody>
      </p:sp>
      <p:sp>
        <p:nvSpPr>
          <p:cNvPr id="4" name="Footer Placeholder 3">
            <a:extLst>
              <a:ext uri="{FF2B5EF4-FFF2-40B4-BE49-F238E27FC236}">
                <a16:creationId xmlns:a16="http://schemas.microsoft.com/office/drawing/2014/main" id="{DEB8EF66-CFC1-4CBC-B5D4-D8F8290FA8E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D65CDC9-6B8C-47E9-A39F-2AD6C946DC3C}"/>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2874917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192C5-FBFD-42C0-B152-F5B859BE6487}"/>
              </a:ext>
            </a:extLst>
          </p:cNvPr>
          <p:cNvSpPr>
            <a:spLocks noGrp="1"/>
          </p:cNvSpPr>
          <p:nvPr>
            <p:ph type="dt" sz="half" idx="10"/>
          </p:nvPr>
        </p:nvSpPr>
        <p:spPr>
          <a:xfrm>
            <a:off x="628650" y="6356351"/>
            <a:ext cx="2057400" cy="365125"/>
          </a:xfrm>
          <a:prstGeom prst="rect">
            <a:avLst/>
          </a:prstGeom>
        </p:spPr>
        <p:txBody>
          <a:bodyPr/>
          <a:lstStyle/>
          <a:p>
            <a:fld id="{90216FB5-FE6C-224B-929E-F366961208A9}" type="datetime1">
              <a:rPr lang="en-US" smtClean="0"/>
              <a:t>10/31/2023</a:t>
            </a:fld>
            <a:endParaRPr lang="en-US"/>
          </a:p>
        </p:txBody>
      </p:sp>
      <p:sp>
        <p:nvSpPr>
          <p:cNvPr id="3" name="Footer Placeholder 2">
            <a:extLst>
              <a:ext uri="{FF2B5EF4-FFF2-40B4-BE49-F238E27FC236}">
                <a16:creationId xmlns:a16="http://schemas.microsoft.com/office/drawing/2014/main" id="{4FD74EDA-AB76-4A53-8D6D-53BC75CA804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A6675C6-43AF-4A54-AC4B-794E5470EA02}"/>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93462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05DF-D9CF-478E-B855-E541D160D5BD}"/>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EB2833-0377-4605-88B7-3F5029F9193B}"/>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2102EF-40D3-4650-A8F8-17C417EAC4F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3000BA-CE00-4441-961B-C9989A3D1B2C}"/>
              </a:ext>
            </a:extLst>
          </p:cNvPr>
          <p:cNvSpPr>
            <a:spLocks noGrp="1"/>
          </p:cNvSpPr>
          <p:nvPr>
            <p:ph type="dt" sz="half" idx="10"/>
          </p:nvPr>
        </p:nvSpPr>
        <p:spPr>
          <a:xfrm>
            <a:off x="628650" y="6356351"/>
            <a:ext cx="2057400" cy="365125"/>
          </a:xfrm>
          <a:prstGeom prst="rect">
            <a:avLst/>
          </a:prstGeom>
        </p:spPr>
        <p:txBody>
          <a:bodyPr/>
          <a:lstStyle/>
          <a:p>
            <a:fld id="{04CF8FB7-8BC3-D74B-8F19-FD767E4515A2}" type="datetime1">
              <a:rPr lang="en-US" smtClean="0"/>
              <a:t>10/31/2023</a:t>
            </a:fld>
            <a:endParaRPr lang="en-US"/>
          </a:p>
        </p:txBody>
      </p:sp>
      <p:sp>
        <p:nvSpPr>
          <p:cNvPr id="6" name="Footer Placeholder 5">
            <a:extLst>
              <a:ext uri="{FF2B5EF4-FFF2-40B4-BE49-F238E27FC236}">
                <a16:creationId xmlns:a16="http://schemas.microsoft.com/office/drawing/2014/main" id="{281F3D92-7C47-4772-8EC6-14BC7519028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D8FEAB-6F93-47FB-A58B-C1BDC59BB53D}"/>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296969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E0EAB-1492-471E-8C36-874518518AFA}"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3902157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2591-47AD-42BF-9E15-88A8DC47D96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44CE9C-7CD3-4157-B202-A3519AF08C10}"/>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993310A-1827-4589-994E-D933C3DFFE60}"/>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ED185E-077D-476F-972A-88B34F1292AB}"/>
              </a:ext>
            </a:extLst>
          </p:cNvPr>
          <p:cNvSpPr>
            <a:spLocks noGrp="1"/>
          </p:cNvSpPr>
          <p:nvPr>
            <p:ph type="dt" sz="half" idx="10"/>
          </p:nvPr>
        </p:nvSpPr>
        <p:spPr>
          <a:xfrm>
            <a:off x="628650" y="6356351"/>
            <a:ext cx="2057400" cy="365125"/>
          </a:xfrm>
          <a:prstGeom prst="rect">
            <a:avLst/>
          </a:prstGeom>
        </p:spPr>
        <p:txBody>
          <a:bodyPr/>
          <a:lstStyle/>
          <a:p>
            <a:fld id="{EDF14236-C3A7-5247-B19C-3656DCC85A20}" type="datetime1">
              <a:rPr lang="en-US" smtClean="0"/>
              <a:t>10/31/2023</a:t>
            </a:fld>
            <a:endParaRPr lang="en-US"/>
          </a:p>
        </p:txBody>
      </p:sp>
      <p:sp>
        <p:nvSpPr>
          <p:cNvPr id="6" name="Footer Placeholder 5">
            <a:extLst>
              <a:ext uri="{FF2B5EF4-FFF2-40B4-BE49-F238E27FC236}">
                <a16:creationId xmlns:a16="http://schemas.microsoft.com/office/drawing/2014/main" id="{2E3B8A79-478D-4026-BD45-F0EC7AA036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89C120-BE5E-44D6-890C-42272E289E2F}"/>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277057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8ED2-285E-467E-BA3D-E9D2DFF97338}"/>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EA1A4-349E-4B9D-AB8A-72ACF93909A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7C452-822D-4CE3-B331-E93F952F3393}"/>
              </a:ext>
            </a:extLst>
          </p:cNvPr>
          <p:cNvSpPr>
            <a:spLocks noGrp="1"/>
          </p:cNvSpPr>
          <p:nvPr>
            <p:ph type="dt" sz="half" idx="10"/>
          </p:nvPr>
        </p:nvSpPr>
        <p:spPr>
          <a:xfrm>
            <a:off x="628650" y="6356351"/>
            <a:ext cx="2057400" cy="365125"/>
          </a:xfrm>
          <a:prstGeom prst="rect">
            <a:avLst/>
          </a:prstGeom>
        </p:spPr>
        <p:txBody>
          <a:bodyPr/>
          <a:lstStyle/>
          <a:p>
            <a:fld id="{2E9AA1B3-B3A6-E749-900C-F8EE30347740}" type="datetime1">
              <a:rPr lang="en-US" smtClean="0"/>
              <a:t>10/31/2023</a:t>
            </a:fld>
            <a:endParaRPr lang="en-US"/>
          </a:p>
        </p:txBody>
      </p:sp>
      <p:sp>
        <p:nvSpPr>
          <p:cNvPr id="5" name="Footer Placeholder 4">
            <a:extLst>
              <a:ext uri="{FF2B5EF4-FFF2-40B4-BE49-F238E27FC236}">
                <a16:creationId xmlns:a16="http://schemas.microsoft.com/office/drawing/2014/main" id="{60923617-E55D-419D-83F2-DB726999162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CC0D93-6558-480D-8C8D-EBD03CB459C6}"/>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681050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86E73-52FB-4C37-89FA-44FA1CBBE91E}"/>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657BB-7454-453D-B9DE-EAF7263031F0}"/>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23637-CD48-47AC-9649-010288B8F1E1}"/>
              </a:ext>
            </a:extLst>
          </p:cNvPr>
          <p:cNvSpPr>
            <a:spLocks noGrp="1"/>
          </p:cNvSpPr>
          <p:nvPr>
            <p:ph type="dt" sz="half" idx="10"/>
          </p:nvPr>
        </p:nvSpPr>
        <p:spPr>
          <a:xfrm>
            <a:off x="628650" y="6356351"/>
            <a:ext cx="2057400" cy="365125"/>
          </a:xfrm>
          <a:prstGeom prst="rect">
            <a:avLst/>
          </a:prstGeom>
        </p:spPr>
        <p:txBody>
          <a:bodyPr/>
          <a:lstStyle/>
          <a:p>
            <a:fld id="{BDD69381-7856-1448-989A-53040195F824}" type="datetime1">
              <a:rPr lang="en-US" smtClean="0"/>
              <a:t>10/31/2023</a:t>
            </a:fld>
            <a:endParaRPr lang="en-US"/>
          </a:p>
        </p:txBody>
      </p:sp>
      <p:sp>
        <p:nvSpPr>
          <p:cNvPr id="5" name="Footer Placeholder 4">
            <a:extLst>
              <a:ext uri="{FF2B5EF4-FFF2-40B4-BE49-F238E27FC236}">
                <a16:creationId xmlns:a16="http://schemas.microsoft.com/office/drawing/2014/main" id="{326B9D07-C69A-4A62-BCC3-7F0A794EC46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5B8450-788A-4037-9903-651AFCE01875}"/>
              </a:ext>
            </a:extLst>
          </p:cNvPr>
          <p:cNvSpPr>
            <a:spLocks noGrp="1"/>
          </p:cNvSpPr>
          <p:nvPr>
            <p:ph type="sldNum" sz="quarter" idx="12"/>
          </p:nvPr>
        </p:nvSpPr>
        <p:spPr>
          <a:xfrm>
            <a:off x="6457950" y="6356351"/>
            <a:ext cx="2057400" cy="365125"/>
          </a:xfrm>
          <a:prstGeom prst="rect">
            <a:avLst/>
          </a:prstGeom>
        </p:spPr>
        <p:txBody>
          <a:bodyPr/>
          <a:lstStyle/>
          <a:p>
            <a:fld id="{CBC0E23B-AF53-4E62-AECE-F157D863CA69}" type="slidenum">
              <a:rPr lang="en-US" smtClean="0"/>
              <a:t>‹#›</a:t>
            </a:fld>
            <a:endParaRPr lang="en-US"/>
          </a:p>
        </p:txBody>
      </p:sp>
    </p:spTree>
    <p:extLst>
      <p:ext uri="{BB962C8B-B14F-4D97-AF65-F5344CB8AC3E}">
        <p14:creationId xmlns:p14="http://schemas.microsoft.com/office/powerpoint/2010/main" val="291247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B519C-0CAD-45D4-9112-483263809305}"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49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5C603D-BD1E-4836-A03D-5914231F780D}"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17482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B5BBF-9167-4862-86F8-0E77B9119021}" type="datetime1">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70996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C0CB6-D1F8-4F19-8970-7E6B47611D1D}"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7421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079B10-5CCA-4509-8C3F-D79337AA4EF5}" type="datetime1">
              <a:rPr lang="en-US" smtClean="0"/>
              <a:t>10/31/2023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245555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19C5FC-5D68-432F-9765-6EE403EBE41C}" type="datetime1">
              <a:rPr lang="en-US" smtClean="0"/>
              <a:t>10/31/2023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728A87-0D1A-4DCF-B50A-4504E583DBB1}" type="slidenum">
              <a:rPr lang="en-US" smtClean="0"/>
              <a:t>‹#›</a:t>
            </a:fld>
            <a:endParaRPr lang="en-US"/>
          </a:p>
        </p:txBody>
      </p:sp>
    </p:spTree>
    <p:extLst>
      <p:ext uri="{BB962C8B-B14F-4D97-AF65-F5344CB8AC3E}">
        <p14:creationId xmlns:p14="http://schemas.microsoft.com/office/powerpoint/2010/main" val="366182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5D6130-5BAD-443E-822A-94D9D28ECE58}"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a:p>
        </p:txBody>
      </p:sp>
    </p:spTree>
    <p:extLst>
      <p:ext uri="{BB962C8B-B14F-4D97-AF65-F5344CB8AC3E}">
        <p14:creationId xmlns:p14="http://schemas.microsoft.com/office/powerpoint/2010/main" val="59898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51114E-DAE2-409C-B469-576578F88A5D}" type="datetime1">
              <a:rPr lang="en-US" smtClean="0"/>
              <a:t>10/31/2023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728A87-0D1A-4DCF-B50A-4504E583DBB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045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B617A-BB34-43B9-A882-1BA8041A053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3E97F9-41F1-48EE-A25D-C262DCDC29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EDFCF-BCA2-4A1C-8C42-37316B6942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2D9485-D077-7E4A-9A54-8EF984A9EB91}" type="datetime1">
              <a:rPr lang="en-US" smtClean="0"/>
              <a:t>10/31/2023</a:t>
            </a:fld>
            <a:endParaRPr lang="en-US"/>
          </a:p>
        </p:txBody>
      </p:sp>
      <p:sp>
        <p:nvSpPr>
          <p:cNvPr id="5" name="Footer Placeholder 4">
            <a:extLst>
              <a:ext uri="{FF2B5EF4-FFF2-40B4-BE49-F238E27FC236}">
                <a16:creationId xmlns:a16="http://schemas.microsoft.com/office/drawing/2014/main" id="{8CEBC95A-A353-4F62-BCC4-CF47073C16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240B0-EA7F-49AC-B771-DE81B72C14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0E23B-AF53-4E62-AECE-F157D863CA69}" type="slidenum">
              <a:rPr lang="en-US" smtClean="0"/>
              <a:t>‹#›</a:t>
            </a:fld>
            <a:endParaRPr lang="en-US"/>
          </a:p>
        </p:txBody>
      </p:sp>
    </p:spTree>
    <p:extLst>
      <p:ext uri="{BB962C8B-B14F-4D97-AF65-F5344CB8AC3E}">
        <p14:creationId xmlns:p14="http://schemas.microsoft.com/office/powerpoint/2010/main" val="87672615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https://www.youtube.com/watch?v=qkV5cM3fmVQ&amp;feature=youtu.b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67336899"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9D5DF1-65A8-3341-86E0-FB0FDFA2D3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625"/>
          <a:stretch/>
        </p:blipFill>
        <p:spPr>
          <a:xfrm>
            <a:off x="0" y="11373"/>
            <a:ext cx="9144000" cy="6320819"/>
          </a:xfrm>
          <a:prstGeom prst="rect">
            <a:avLst/>
          </a:prstGeom>
        </p:spPr>
      </p:pic>
      <p:pic>
        <p:nvPicPr>
          <p:cNvPr id="14" name="Picture 13">
            <a:extLst>
              <a:ext uri="{FF2B5EF4-FFF2-40B4-BE49-F238E27FC236}">
                <a16:creationId xmlns:a16="http://schemas.microsoft.com/office/drawing/2014/main" id="{4B0CD29A-DB93-324B-8349-5F27128A42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0282" y="5267280"/>
            <a:ext cx="1294259" cy="411013"/>
          </a:xfrm>
          <a:prstGeom prst="rect">
            <a:avLst/>
          </a:prstGeom>
        </p:spPr>
      </p:pic>
      <p:sp>
        <p:nvSpPr>
          <p:cNvPr id="16" name="TextBox 15">
            <a:extLst>
              <a:ext uri="{FF2B5EF4-FFF2-40B4-BE49-F238E27FC236}">
                <a16:creationId xmlns:a16="http://schemas.microsoft.com/office/drawing/2014/main" id="{241CC9CB-4B4B-D74A-A426-279901575C80}"/>
              </a:ext>
            </a:extLst>
          </p:cNvPr>
          <p:cNvSpPr txBox="1"/>
          <p:nvPr/>
        </p:nvSpPr>
        <p:spPr>
          <a:xfrm>
            <a:off x="5150269" y="1528657"/>
            <a:ext cx="3002442" cy="1941365"/>
          </a:xfrm>
          <a:prstGeom prst="rect">
            <a:avLst/>
          </a:prstGeom>
          <a:noFill/>
        </p:spPr>
        <p:txBody>
          <a:bodyPr wrap="square" rtlCol="0">
            <a:spAutoFit/>
          </a:bodyPr>
          <a:lstStyle/>
          <a:p>
            <a:pPr marL="5777" marR="2310" algn="ctr" defTabSz="685817">
              <a:spcBef>
                <a:spcPts val="329"/>
              </a:spcBef>
            </a:pPr>
            <a:r>
              <a:rPr lang="en-US" sz="2118">
                <a:solidFill>
                  <a:srgbClr val="024882"/>
                </a:solidFill>
                <a:latin typeface="Open Sans" panose="020B0606030504020204" pitchFamily="34" charset="0"/>
                <a:ea typeface="Open Sans" panose="020B0606030504020204" pitchFamily="34" charset="0"/>
                <a:cs typeface="Open Sans" panose="020B0606030504020204" pitchFamily="34" charset="0"/>
              </a:rPr>
              <a:t>Whatever your challenges, we’ll be there for you.</a:t>
            </a:r>
          </a:p>
          <a:p>
            <a:pPr marL="5777" marR="2310" algn="ctr" defTabSz="685817">
              <a:spcBef>
                <a:spcPts val="329"/>
              </a:spcBef>
            </a:pPr>
            <a:endParaRPr lang="en-US" sz="926">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5777" marR="2310" algn="ctr" defTabSz="685817">
              <a:spcBef>
                <a:spcPts val="329"/>
              </a:spcBef>
            </a:pPr>
            <a:r>
              <a:rPr lang="en-US" sz="2118">
                <a:solidFill>
                  <a:srgbClr val="024882"/>
                </a:solidFill>
                <a:latin typeface="Open Sans" panose="020B0606030504020204" pitchFamily="34" charset="0"/>
                <a:ea typeface="Open Sans" panose="020B0606030504020204" pitchFamily="34" charset="0"/>
                <a:cs typeface="Open Sans" panose="020B0606030504020204" pitchFamily="34" charset="0"/>
              </a:rPr>
              <a:t>Because when you’ve got Unum… </a:t>
            </a:r>
          </a:p>
        </p:txBody>
      </p:sp>
      <p:pic>
        <p:nvPicPr>
          <p:cNvPr id="7" name="Picture 6">
            <a:hlinkClick r:id="rId5"/>
            <a:extLst>
              <a:ext uri="{FF2B5EF4-FFF2-40B4-BE49-F238E27FC236}">
                <a16:creationId xmlns:a16="http://schemas.microsoft.com/office/drawing/2014/main" id="{60478041-24EC-9E4F-A01F-7BA3C0B0EB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5677" y="3609073"/>
            <a:ext cx="1620845" cy="338234"/>
          </a:xfrm>
          <a:prstGeom prst="rect">
            <a:avLst/>
          </a:prstGeom>
        </p:spPr>
      </p:pic>
      <p:graphicFrame>
        <p:nvGraphicFramePr>
          <p:cNvPr id="3" name="Table 2">
            <a:extLst>
              <a:ext uri="{FF2B5EF4-FFF2-40B4-BE49-F238E27FC236}">
                <a16:creationId xmlns:a16="http://schemas.microsoft.com/office/drawing/2014/main" id="{52BFF976-971E-4D02-9687-184926C3570C}"/>
              </a:ext>
            </a:extLst>
          </p:cNvPr>
          <p:cNvGraphicFramePr>
            <a:graphicFrameLocks noGrp="1"/>
          </p:cNvGraphicFramePr>
          <p:nvPr/>
        </p:nvGraphicFramePr>
        <p:xfrm>
          <a:off x="119932" y="5779010"/>
          <a:ext cx="2186311" cy="125730"/>
        </p:xfrm>
        <a:graphic>
          <a:graphicData uri="http://schemas.openxmlformats.org/drawingml/2006/table">
            <a:tbl>
              <a:tblPr/>
              <a:tblGrid>
                <a:gridCol w="2186311">
                  <a:extLst>
                    <a:ext uri="{9D8B030D-6E8A-4147-A177-3AD203B41FA5}">
                      <a16:colId xmlns:a16="http://schemas.microsoft.com/office/drawing/2014/main" val="1210811461"/>
                    </a:ext>
                  </a:extLst>
                </a:gridCol>
              </a:tblGrid>
              <a:tr h="125730">
                <a:tc>
                  <a:txBody>
                    <a:bodyPr/>
                    <a:lstStyle/>
                    <a:p>
                      <a:pPr marL="0" marR="0" algn="l">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rPr>
                        <a:t>ADR1952-2019 </a:t>
                      </a:r>
                    </a:p>
                  </a:txBody>
                  <a:tcPr marL="75640" marR="75640" marT="0" marB="0">
                    <a:lnL>
                      <a:noFill/>
                    </a:lnL>
                    <a:lnR>
                      <a:noFill/>
                    </a:lnR>
                    <a:lnT>
                      <a:noFill/>
                    </a:lnT>
                    <a:lnB>
                      <a:noFill/>
                    </a:lnB>
                  </a:tcPr>
                </a:tc>
                <a:extLst>
                  <a:ext uri="{0D108BD9-81ED-4DB2-BD59-A6C34878D82A}">
                    <a16:rowId xmlns:a16="http://schemas.microsoft.com/office/drawing/2014/main" val="3230513255"/>
                  </a:ext>
                </a:extLst>
              </a:tr>
            </a:tbl>
          </a:graphicData>
        </a:graphic>
      </p:graphicFrame>
      <p:sp>
        <p:nvSpPr>
          <p:cNvPr id="5" name="Slide Number Placeholder 4">
            <a:extLst>
              <a:ext uri="{FF2B5EF4-FFF2-40B4-BE49-F238E27FC236}">
                <a16:creationId xmlns:a16="http://schemas.microsoft.com/office/drawing/2014/main" id="{9151B190-72C9-4192-AC31-86E9309276A1}"/>
              </a:ext>
            </a:extLst>
          </p:cNvPr>
          <p:cNvSpPr>
            <a:spLocks noGrp="1"/>
          </p:cNvSpPr>
          <p:nvPr>
            <p:ph type="sldNum" sz="quarter" idx="12"/>
          </p:nvPr>
        </p:nvSpPr>
        <p:spPr/>
        <p:txBody>
          <a:bodyPr/>
          <a:lstStyle/>
          <a:p>
            <a:fld id="{631E9366-9EF4-4C89-8E53-58453EAE7145}" type="slidenum">
              <a:rPr lang="en-US" smtClean="0"/>
              <a:pPr/>
              <a:t>0</a:t>
            </a:fld>
            <a:endParaRPr lang="en-US"/>
          </a:p>
        </p:txBody>
      </p:sp>
    </p:spTree>
    <p:extLst>
      <p:ext uri="{BB962C8B-B14F-4D97-AF65-F5344CB8AC3E}">
        <p14:creationId xmlns:p14="http://schemas.microsoft.com/office/powerpoint/2010/main" val="358850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821EE8DD-BC28-47D4-AD7E-FA5C1FADA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492" y="-4270"/>
            <a:ext cx="6168647" cy="6861072"/>
          </a:xfrm>
          <a:prstGeom prst="rect">
            <a:avLst/>
          </a:prstGeom>
        </p:spPr>
      </p:pic>
    </p:spTree>
    <p:extLst>
      <p:ext uri="{BB962C8B-B14F-4D97-AF65-F5344CB8AC3E}">
        <p14:creationId xmlns:p14="http://schemas.microsoft.com/office/powerpoint/2010/main" val="134908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6E3249-6BAA-B84F-9B2A-22DD27B710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489"/>
          <a:stretch/>
        </p:blipFill>
        <p:spPr>
          <a:xfrm>
            <a:off x="2800936" y="3398472"/>
            <a:ext cx="1201952" cy="2001475"/>
          </a:xfrm>
          <a:prstGeom prst="rect">
            <a:avLst/>
          </a:prstGeom>
        </p:spPr>
      </p:pic>
      <p:pic>
        <p:nvPicPr>
          <p:cNvPr id="5" name="Picture 4">
            <a:extLst>
              <a:ext uri="{FF2B5EF4-FFF2-40B4-BE49-F238E27FC236}">
                <a16:creationId xmlns:a16="http://schemas.microsoft.com/office/drawing/2014/main" id="{CCBBC8AF-B65F-B94B-96B6-854F5BBBCF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943" b="61060"/>
          <a:stretch/>
        </p:blipFill>
        <p:spPr>
          <a:xfrm>
            <a:off x="-36940" y="857250"/>
            <a:ext cx="9180940" cy="2080081"/>
          </a:xfrm>
          <a:prstGeom prst="rect">
            <a:avLst/>
          </a:prstGeom>
        </p:spPr>
      </p:pic>
      <p:sp>
        <p:nvSpPr>
          <p:cNvPr id="69" name="object 2">
            <a:extLst>
              <a:ext uri="{FF2B5EF4-FFF2-40B4-BE49-F238E27FC236}">
                <a16:creationId xmlns:a16="http://schemas.microsoft.com/office/drawing/2014/main" id="{7676A95C-382E-8442-BD37-C3BEA4626190}"/>
              </a:ext>
            </a:extLst>
          </p:cNvPr>
          <p:cNvSpPr/>
          <p:nvPr/>
        </p:nvSpPr>
        <p:spPr>
          <a:xfrm>
            <a:off x="-25533" y="2937331"/>
            <a:ext cx="2477045" cy="3063131"/>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819"/>
          </a:p>
        </p:txBody>
      </p:sp>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a:xfrm>
            <a:off x="6457950" y="5624513"/>
            <a:ext cx="2057400" cy="273844"/>
          </a:xfrm>
        </p:spPr>
        <p:txBody>
          <a:bodyPr/>
          <a:lstStyle/>
          <a:p>
            <a:fld id="{1FE3E5FF-F567-C747-AB2C-9AAD31BE383D}" type="slidenum">
              <a:rPr lang="en-US" smtClean="0"/>
              <a:pPr/>
              <a:t>10</a:t>
            </a:fld>
            <a:endParaRPr lang="en-US"/>
          </a:p>
        </p:txBody>
      </p:sp>
      <p:sp>
        <p:nvSpPr>
          <p:cNvPr id="29" name="Rectangle 28">
            <a:extLst>
              <a:ext uri="{FF2B5EF4-FFF2-40B4-BE49-F238E27FC236}">
                <a16:creationId xmlns:a16="http://schemas.microsoft.com/office/drawing/2014/main" id="{F8E6675F-BA54-754E-9A51-073A61652F4E}"/>
              </a:ext>
            </a:extLst>
          </p:cNvPr>
          <p:cNvSpPr/>
          <p:nvPr/>
        </p:nvSpPr>
        <p:spPr>
          <a:xfrm>
            <a:off x="7028956" y="3371257"/>
            <a:ext cx="1618808" cy="2086982"/>
          </a:xfrm>
          <a:prstGeom prst="rect">
            <a:avLst/>
          </a:prstGeom>
        </p:spPr>
        <p:txBody>
          <a:bodyPr wrap="square">
            <a:spAutoFit/>
          </a:bodyPr>
          <a:lstStyle/>
          <a:p>
            <a:r>
              <a:rPr lang="en-US" sz="926" b="1">
                <a:latin typeface="Open Sans Semibold" panose="020B0606030504020204" pitchFamily="34" charset="0"/>
                <a:ea typeface="Open Sans Semibold" panose="020B0606030504020204" pitchFamily="34" charset="0"/>
                <a:cs typeface="Open Sans Semibold" panose="020B0606030504020204" pitchFamily="34" charset="0"/>
              </a:rPr>
              <a:t>Telephone</a:t>
            </a:r>
          </a:p>
          <a:p>
            <a:endParaRPr lang="en-US" sz="926" b="1">
              <a:latin typeface="Open Sans Semibold" panose="020B0606030504020204" pitchFamily="34" charset="0"/>
              <a:ea typeface="Open Sans Semibold" panose="020B0606030504020204" pitchFamily="34" charset="0"/>
              <a:cs typeface="Open Sans Semibold" panose="020B0606030504020204" pitchFamily="34" charset="0"/>
            </a:endParaRPr>
          </a:p>
          <a:p>
            <a:r>
              <a:rPr lang="en-US" sz="926">
                <a:latin typeface="Open Sans" panose="020B0606030504020204" pitchFamily="34" charset="0"/>
                <a:ea typeface="Open Sans" panose="020B0606030504020204" pitchFamily="34" charset="0"/>
                <a:cs typeface="Open Sans" panose="020B0606030504020204" pitchFamily="34" charset="0"/>
              </a:rPr>
              <a:t>Unum Contact Center available Monday through Friday 8 a.m. – 8 p.m.</a:t>
            </a:r>
          </a:p>
          <a:p>
            <a:endParaRPr lang="en-US" sz="926">
              <a:latin typeface="Open Sans" panose="020B0606030504020204" pitchFamily="34" charset="0"/>
              <a:ea typeface="Open Sans" panose="020B0606030504020204" pitchFamily="34" charset="0"/>
              <a:cs typeface="Open Sans" panose="020B0606030504020204" pitchFamily="34" charset="0"/>
            </a:endParaRPr>
          </a:p>
          <a:p>
            <a:r>
              <a:rPr lang="en-US" sz="926">
                <a:latin typeface="Open Sans" panose="020B0606030504020204" pitchFamily="34" charset="0"/>
                <a:ea typeface="Open Sans" panose="020B0606030504020204" pitchFamily="34" charset="0"/>
                <a:cs typeface="Open Sans" panose="020B0606030504020204" pitchFamily="34" charset="0"/>
              </a:rPr>
              <a:t>Empathetic and knowledgeable specialists available to initiate a claim, answer policy or claims questions</a:t>
            </a:r>
          </a:p>
          <a:p>
            <a:endParaRPr lang="en-US" sz="926">
              <a:latin typeface="Open Sans" panose="020B0606030504020204" pitchFamily="34" charset="0"/>
              <a:ea typeface="Open Sans" panose="020B0606030504020204" pitchFamily="34" charset="0"/>
              <a:cs typeface="Open Sans" panose="020B0606030504020204" pitchFamily="34" charset="0"/>
            </a:endParaRPr>
          </a:p>
          <a:p>
            <a:r>
              <a:rPr lang="en-US" sz="926">
                <a:latin typeface="Open Sans" panose="020B0606030504020204" pitchFamily="34" charset="0"/>
                <a:ea typeface="Open Sans" panose="020B0606030504020204" pitchFamily="34" charset="0"/>
                <a:cs typeface="Open Sans" panose="020B0606030504020204" pitchFamily="34" charset="0"/>
              </a:rPr>
              <a:t>Direct line to benefit specialists</a:t>
            </a:r>
          </a:p>
        </p:txBody>
      </p:sp>
      <p:sp>
        <p:nvSpPr>
          <p:cNvPr id="3" name="TextBox 2">
            <a:extLst>
              <a:ext uri="{FF2B5EF4-FFF2-40B4-BE49-F238E27FC236}">
                <a16:creationId xmlns:a16="http://schemas.microsoft.com/office/drawing/2014/main" id="{CE228502-B7B4-46CF-908E-01C569085310}"/>
              </a:ext>
            </a:extLst>
          </p:cNvPr>
          <p:cNvSpPr txBox="1"/>
          <p:nvPr/>
        </p:nvSpPr>
        <p:spPr>
          <a:xfrm>
            <a:off x="379713" y="3316549"/>
            <a:ext cx="2225670" cy="1569660"/>
          </a:xfrm>
          <a:prstGeom prst="rect">
            <a:avLst/>
          </a:prstGeom>
          <a:noFill/>
        </p:spPr>
        <p:txBody>
          <a:bodyPr wrap="square" lIns="91440" tIns="45720" rIns="91440" bIns="45720" rtlCol="0" anchor="t">
            <a:spAutoFit/>
          </a:bodyPr>
          <a:lstStyle/>
          <a:p>
            <a:pPr marL="5715" marR="1905" defTabSz="685817">
              <a:spcBef>
                <a:spcPts val="329"/>
              </a:spcBef>
            </a:pPr>
            <a:r>
              <a:rPr lang="en-US" sz="2400">
                <a:solidFill>
                  <a:srgbClr val="024882"/>
                </a:solidFill>
                <a:latin typeface="Open Sans Light"/>
                <a:ea typeface="Open Sans Light"/>
                <a:cs typeface="Open Sans Light"/>
              </a:rPr>
              <a:t>Simple and efficient ways for employees </a:t>
            </a:r>
            <a:br>
              <a:rPr lang="en-US" sz="2400">
                <a:latin typeface="Open Sans Light" panose="020B0306030504020204" pitchFamily="34" charset="0"/>
                <a:ea typeface="Open Sans Light" panose="020B0306030504020204" pitchFamily="34" charset="0"/>
                <a:cs typeface="Open Sans Light" panose="020B0306030504020204" pitchFamily="34" charset="0"/>
              </a:rPr>
            </a:br>
            <a:r>
              <a:rPr lang="en-US" sz="2400">
                <a:solidFill>
                  <a:srgbClr val="024882"/>
                </a:solidFill>
                <a:latin typeface="Open Sans Light"/>
                <a:ea typeface="Open Sans Light"/>
                <a:cs typeface="Open Sans Light"/>
              </a:rPr>
              <a:t>to connect.</a:t>
            </a:r>
          </a:p>
        </p:txBody>
      </p:sp>
      <p:sp>
        <p:nvSpPr>
          <p:cNvPr id="16" name="Rectangle 15">
            <a:extLst>
              <a:ext uri="{FF2B5EF4-FFF2-40B4-BE49-F238E27FC236}">
                <a16:creationId xmlns:a16="http://schemas.microsoft.com/office/drawing/2014/main" id="{28093C96-4FFF-D947-8070-B1C1605275B0}"/>
              </a:ext>
            </a:extLst>
          </p:cNvPr>
          <p:cNvSpPr/>
          <p:nvPr/>
        </p:nvSpPr>
        <p:spPr>
          <a:xfrm>
            <a:off x="4304578" y="3368024"/>
            <a:ext cx="2477045" cy="2277931"/>
          </a:xfrm>
          <a:prstGeom prst="rect">
            <a:avLst/>
          </a:prstGeom>
        </p:spPr>
        <p:txBody>
          <a:bodyPr wrap="square">
            <a:spAutoFit/>
          </a:bodyPr>
          <a:lstStyle/>
          <a:p>
            <a:r>
              <a:rPr lang="en-US" sz="926" b="1">
                <a:latin typeface="Open Sans Semibold" panose="020B0606030504020204" pitchFamily="34" charset="0"/>
                <a:ea typeface="Open Sans Semibold" panose="020B0606030504020204" pitchFamily="34" charset="0"/>
                <a:cs typeface="Open Sans Semibold" panose="020B0606030504020204" pitchFamily="34" charset="0"/>
              </a:rPr>
              <a:t>Employee Portal + Mobile App</a:t>
            </a:r>
          </a:p>
          <a:p>
            <a:endParaRPr lang="en-US" sz="926" b="1">
              <a:latin typeface="Open Sans Semibold" panose="020B0606030504020204" pitchFamily="34" charset="0"/>
              <a:ea typeface="Open Sans Semibold" panose="020B0606030504020204" pitchFamily="34" charset="0"/>
              <a:cs typeface="Open Sans Semibold" panose="020B0606030504020204" pitchFamily="34" charset="0"/>
            </a:endParaRP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Submit a claim </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View claim status and updates</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Update personal information</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Check payment status and history</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Initiate direct deposit</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Send letters and documents to Unum</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Submit outstanding information</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Review correspondence </a:t>
            </a:r>
          </a:p>
          <a:p>
            <a:pPr marL="189110" indent="-189110">
              <a:lnSpc>
                <a:spcPct val="150000"/>
              </a:lnSpc>
              <a:buFont typeface="Arial" panose="020B0604020202020204" pitchFamily="34" charset="0"/>
              <a:buChar char="•"/>
            </a:pPr>
            <a:r>
              <a:rPr lang="en-US" sz="926">
                <a:latin typeface="Open Sans" panose="020B0606030504020204" pitchFamily="34" charset="0"/>
                <a:ea typeface="Open Sans" panose="020B0606030504020204" pitchFamily="34" charset="0"/>
                <a:cs typeface="Open Sans" panose="020B0606030504020204" pitchFamily="34" charset="0"/>
              </a:rPr>
              <a:t>Provide authorization</a:t>
            </a:r>
          </a:p>
        </p:txBody>
      </p:sp>
      <p:pic>
        <p:nvPicPr>
          <p:cNvPr id="15" name="Picture 14" descr="A picture containing sign, sitting, black, computer&#10;&#10;Description automatically generated">
            <a:extLst>
              <a:ext uri="{FF2B5EF4-FFF2-40B4-BE49-F238E27FC236}">
                <a16:creationId xmlns:a16="http://schemas.microsoft.com/office/drawing/2014/main" id="{F018BC53-B8C0-3A42-9B40-E88FECB2A8E9}"/>
              </a:ext>
            </a:extLst>
          </p:cNvPr>
          <p:cNvPicPr>
            <a:picLocks noChangeAspect="1"/>
          </p:cNvPicPr>
          <p:nvPr/>
        </p:nvPicPr>
        <p:blipFill>
          <a:blip r:embed="rId5"/>
          <a:stretch>
            <a:fillRect/>
          </a:stretch>
        </p:blipFill>
        <p:spPr>
          <a:xfrm>
            <a:off x="2304581" y="2760241"/>
            <a:ext cx="2106542" cy="3306780"/>
          </a:xfrm>
          <a:prstGeom prst="rect">
            <a:avLst/>
          </a:prstGeom>
        </p:spPr>
      </p:pic>
      <p:pic>
        <p:nvPicPr>
          <p:cNvPr id="6" name="Graphic 5">
            <a:extLst>
              <a:ext uri="{FF2B5EF4-FFF2-40B4-BE49-F238E27FC236}">
                <a16:creationId xmlns:a16="http://schemas.microsoft.com/office/drawing/2014/main" id="{DB53860D-6437-438D-53C5-9E70B02AE72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07131" y="5620839"/>
            <a:ext cx="510448" cy="170971"/>
          </a:xfrm>
          <a:prstGeom prst="rect">
            <a:avLst/>
          </a:prstGeom>
        </p:spPr>
      </p:pic>
    </p:spTree>
    <p:extLst>
      <p:ext uri="{BB962C8B-B14F-4D97-AF65-F5344CB8AC3E}">
        <p14:creationId xmlns:p14="http://schemas.microsoft.com/office/powerpoint/2010/main" val="353376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C181C-3427-46EC-B347-528A2272B6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370" t="51467" r="10988"/>
          <a:stretch/>
        </p:blipFill>
        <p:spPr>
          <a:xfrm>
            <a:off x="-1" y="436145"/>
            <a:ext cx="4914290" cy="5143500"/>
          </a:xfrm>
          <a:prstGeom prst="rect">
            <a:avLst/>
          </a:prstGeom>
        </p:spPr>
      </p:pic>
      <p:sp>
        <p:nvSpPr>
          <p:cNvPr id="7" name="Rectangle 6">
            <a:extLst>
              <a:ext uri="{FF2B5EF4-FFF2-40B4-BE49-F238E27FC236}">
                <a16:creationId xmlns:a16="http://schemas.microsoft.com/office/drawing/2014/main" id="{06AABF38-326E-4F2D-B7BE-35F08FA9B36D}"/>
              </a:ext>
            </a:extLst>
          </p:cNvPr>
          <p:cNvSpPr/>
          <p:nvPr/>
        </p:nvSpPr>
        <p:spPr>
          <a:xfrm>
            <a:off x="1311958" y="4370152"/>
            <a:ext cx="3477234" cy="336887"/>
          </a:xfrm>
          <a:prstGeom prst="rect">
            <a:avLst/>
          </a:prstGeom>
        </p:spPr>
        <p:txBody>
          <a:bodyPr wrap="none">
            <a:spAutoFit/>
          </a:bodyPr>
          <a:lstStyle/>
          <a:p>
            <a:r>
              <a:rPr lang="en-US" sz="1589">
                <a:solidFill>
                  <a:schemeClr val="bg1"/>
                </a:solidFill>
                <a:latin typeface="Open Sans" panose="020B0606030504020204" pitchFamily="34" charset="0"/>
                <a:ea typeface="Open Sans" panose="020B0606030504020204" pitchFamily="34" charset="0"/>
                <a:cs typeface="Open Sans" panose="020B0606030504020204" pitchFamily="34" charset="0"/>
              </a:rPr>
              <a:t> Because when you’ve got Unum… </a:t>
            </a:r>
            <a:endParaRPr lang="en-US" sz="1589">
              <a:solidFill>
                <a:schemeClr val="bg1"/>
              </a:solidFill>
            </a:endParaRPr>
          </a:p>
        </p:txBody>
      </p:sp>
      <p:pic>
        <p:nvPicPr>
          <p:cNvPr id="8" name="Picture 7">
            <a:extLst>
              <a:ext uri="{FF2B5EF4-FFF2-40B4-BE49-F238E27FC236}">
                <a16:creationId xmlns:a16="http://schemas.microsoft.com/office/drawing/2014/main" id="{34DDB083-87EF-42FD-8C81-CF124B0062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212" y="4998728"/>
            <a:ext cx="1633531" cy="339479"/>
          </a:xfrm>
          <a:prstGeom prst="rect">
            <a:avLst/>
          </a:prstGeom>
        </p:spPr>
      </p:pic>
      <p:sp>
        <p:nvSpPr>
          <p:cNvPr id="9" name="TextBox 8">
            <a:extLst>
              <a:ext uri="{FF2B5EF4-FFF2-40B4-BE49-F238E27FC236}">
                <a16:creationId xmlns:a16="http://schemas.microsoft.com/office/drawing/2014/main" id="{D6288338-DE32-49C5-8ACF-29D6159A6073}"/>
              </a:ext>
            </a:extLst>
          </p:cNvPr>
          <p:cNvSpPr txBox="1"/>
          <p:nvPr/>
        </p:nvSpPr>
        <p:spPr>
          <a:xfrm>
            <a:off x="5011219" y="1285673"/>
            <a:ext cx="3185562" cy="441339"/>
          </a:xfrm>
          <a:prstGeom prst="rect">
            <a:avLst/>
          </a:prstGeom>
          <a:noFill/>
        </p:spPr>
        <p:txBody>
          <a:bodyPr wrap="square" rtlCol="0">
            <a:spAutoFit/>
          </a:bodyPr>
          <a:lstStyle/>
          <a:p>
            <a:pPr marL="5777" marR="2310" algn="ctr" defTabSz="685817">
              <a:lnSpc>
                <a:spcPts val="2924"/>
              </a:lnSpc>
              <a:spcBef>
                <a:spcPts val="329"/>
              </a:spcBef>
            </a:pPr>
            <a:r>
              <a:rPr lang="en-US" sz="2118" b="1">
                <a:solidFill>
                  <a:srgbClr val="024882"/>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11" name="TextBox 10">
            <a:extLst>
              <a:ext uri="{FF2B5EF4-FFF2-40B4-BE49-F238E27FC236}">
                <a16:creationId xmlns:a16="http://schemas.microsoft.com/office/drawing/2014/main" id="{C16776B4-BFD3-478A-B261-D06CD3121A46}"/>
              </a:ext>
            </a:extLst>
          </p:cNvPr>
          <p:cNvSpPr txBox="1"/>
          <p:nvPr/>
        </p:nvSpPr>
        <p:spPr>
          <a:xfrm>
            <a:off x="5743141" y="1989859"/>
            <a:ext cx="2177500" cy="1142942"/>
          </a:xfrm>
          <a:prstGeom prst="rect">
            <a:avLst/>
          </a:prstGeom>
          <a:noFill/>
        </p:spPr>
        <p:txBody>
          <a:bodyPr wrap="square" lIns="91440" tIns="45720" rIns="91440" bIns="45720" rtlCol="0" anchor="t">
            <a:spAutoFit/>
          </a:bodyPr>
          <a:lstStyle/>
          <a:p>
            <a:pPr>
              <a:lnSpc>
                <a:spcPct val="150000"/>
              </a:lnSpc>
            </a:pPr>
            <a:r>
              <a:rPr lang="en-US" sz="2400" b="1">
                <a:solidFill>
                  <a:srgbClr val="C00000"/>
                </a:solidFill>
                <a:latin typeface="Open Sans"/>
                <a:ea typeface="Open Sans"/>
                <a:cs typeface="Open Sans"/>
              </a:rPr>
              <a:t>Questions?</a:t>
            </a:r>
          </a:p>
          <a:p>
            <a:pPr marL="569595" lvl="1" indent="-226695">
              <a:lnSpc>
                <a:spcPct val="150000"/>
              </a:lnSpc>
              <a:buFont typeface="Arial" panose="020B0604020202020204" pitchFamily="34" charset="0"/>
              <a:buChar char="•"/>
            </a:pPr>
            <a:endParaRPr lang="en-US" sz="1324">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926">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0247789D-0D11-FAC6-4AC6-90E4180A66E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37210" y="5821365"/>
            <a:ext cx="510448" cy="170971"/>
          </a:xfrm>
          <a:prstGeom prst="rect">
            <a:avLst/>
          </a:prstGeom>
        </p:spPr>
      </p:pic>
    </p:spTree>
    <p:extLst>
      <p:ext uri="{BB962C8B-B14F-4D97-AF65-F5344CB8AC3E}">
        <p14:creationId xmlns:p14="http://schemas.microsoft.com/office/powerpoint/2010/main" val="413280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28502-B7B4-46CF-908E-01C569085310}"/>
              </a:ext>
            </a:extLst>
          </p:cNvPr>
          <p:cNvSpPr txBox="1"/>
          <p:nvPr/>
        </p:nvSpPr>
        <p:spPr>
          <a:xfrm>
            <a:off x="4575943" y="927917"/>
            <a:ext cx="3686877" cy="823262"/>
          </a:xfrm>
          <a:prstGeom prst="rect">
            <a:avLst/>
          </a:prstGeom>
          <a:noFill/>
        </p:spPr>
        <p:txBody>
          <a:bodyPr wrap="square" rtlCol="0">
            <a:spAutoFit/>
          </a:bodyPr>
          <a:lstStyle/>
          <a:p>
            <a:pPr marL="5777" marR="2310" defTabSz="685817">
              <a:lnSpc>
                <a:spcPts val="2924"/>
              </a:lnSpc>
              <a:spcBef>
                <a:spcPts val="329"/>
              </a:spcBef>
            </a:pPr>
            <a:r>
              <a:rPr lang="en-US" sz="2118" b="1">
                <a:solidFill>
                  <a:srgbClr val="024882"/>
                </a:solidFill>
                <a:latin typeface="Open Sans" panose="020B0606030504020204" pitchFamily="34" charset="0"/>
                <a:ea typeface="Open Sans" panose="020B0606030504020204" pitchFamily="34" charset="0"/>
                <a:cs typeface="Open Sans" panose="020B0606030504020204" pitchFamily="34" charset="0"/>
              </a:rPr>
              <a:t>Unum Benefits at Wesleyan University</a:t>
            </a:r>
          </a:p>
        </p:txBody>
      </p:sp>
      <p:sp>
        <p:nvSpPr>
          <p:cNvPr id="11" name="TextBox 10">
            <a:extLst>
              <a:ext uri="{FF2B5EF4-FFF2-40B4-BE49-F238E27FC236}">
                <a16:creationId xmlns:a16="http://schemas.microsoft.com/office/drawing/2014/main" id="{C1134F2E-5D95-4C69-87C8-6D2A45DBCDEA}"/>
              </a:ext>
            </a:extLst>
          </p:cNvPr>
          <p:cNvSpPr txBox="1"/>
          <p:nvPr/>
        </p:nvSpPr>
        <p:spPr>
          <a:xfrm>
            <a:off x="4655301" y="1754239"/>
            <a:ext cx="4747074" cy="3237938"/>
          </a:xfrm>
          <a:prstGeom prst="rect">
            <a:avLst/>
          </a:prstGeom>
          <a:noFill/>
        </p:spPr>
        <p:txBody>
          <a:bodyPr wrap="square" lIns="91440" tIns="45720" rIns="91440" bIns="45720" rtlCol="0" anchor="t">
            <a:spAutoFit/>
          </a:bodyPr>
          <a:lstStyle/>
          <a:p>
            <a:pPr marL="226695" indent="-226695">
              <a:lnSpc>
                <a:spcPct val="150000"/>
              </a:lnSpc>
              <a:buFont typeface="Arial" panose="020B0604020202020204" pitchFamily="34" charset="0"/>
              <a:buChar char="•"/>
            </a:pPr>
            <a:r>
              <a:rPr lang="en-US" sz="1600" dirty="0">
                <a:latin typeface="Open Sans"/>
                <a:ea typeface="Open Sans"/>
                <a:cs typeface="Open Sans"/>
              </a:rPr>
              <a:t>Disability Insurance</a:t>
            </a:r>
          </a:p>
          <a:p>
            <a:pPr marL="112395" indent="-226695">
              <a:lnSpc>
                <a:spcPct val="150000"/>
              </a:lnSpc>
              <a:buFont typeface="Arial" panose="020B0604020202020204" pitchFamily="34" charset="0"/>
              <a:buChar char="•"/>
            </a:pPr>
            <a:r>
              <a:rPr lang="en-US" sz="1600" dirty="0">
                <a:latin typeface="Open Sans"/>
                <a:ea typeface="Open Sans"/>
                <a:cs typeface="Open Sans"/>
              </a:rPr>
              <a:t>Employer paid Short- and Long-Term</a:t>
            </a:r>
          </a:p>
          <a:p>
            <a:pPr>
              <a:lnSpc>
                <a:spcPct val="150000"/>
              </a:lnSpc>
            </a:pPr>
            <a:r>
              <a:rPr lang="en-US" sz="1600" dirty="0">
                <a:latin typeface="Open Sans"/>
                <a:ea typeface="Open Sans"/>
                <a:cs typeface="Open Sans"/>
              </a:rPr>
              <a:t>    Disability</a:t>
            </a:r>
            <a:endParaRPr lang="en-US" dirty="0">
              <a:cs typeface="Calibri" panose="020F0502020204030204"/>
            </a:endParaRPr>
          </a:p>
          <a:p>
            <a:pPr marL="226695" indent="-226695">
              <a:lnSpc>
                <a:spcPct val="150000"/>
              </a:lnSpc>
              <a:buFont typeface="Arial" panose="020B0604020202020204" pitchFamily="34" charset="0"/>
              <a:buChar char="•"/>
            </a:pPr>
            <a:r>
              <a:rPr lang="en-US" sz="1600" dirty="0">
                <a:latin typeface="Open Sans"/>
                <a:ea typeface="Open Sans"/>
                <a:cs typeface="Open Sans"/>
              </a:rPr>
              <a:t>Term Life Insurance</a:t>
            </a:r>
          </a:p>
          <a:p>
            <a:pPr marL="112395" indent="-226695">
              <a:lnSpc>
                <a:spcPct val="150000"/>
              </a:lnSpc>
              <a:buFont typeface="Arial" panose="020B0604020202020204" pitchFamily="34" charset="0"/>
              <a:buChar char="•"/>
            </a:pPr>
            <a:r>
              <a:rPr lang="en-US" sz="1600" dirty="0">
                <a:latin typeface="Open Sans"/>
                <a:ea typeface="Open Sans"/>
                <a:cs typeface="Open Sans"/>
              </a:rPr>
              <a:t>Employer paid Base and Optional Buy-up </a:t>
            </a:r>
          </a:p>
          <a:p>
            <a:pPr>
              <a:lnSpc>
                <a:spcPct val="150000"/>
              </a:lnSpc>
            </a:pPr>
            <a:r>
              <a:rPr lang="en-US" sz="1600" dirty="0">
                <a:latin typeface="Open Sans"/>
                <a:ea typeface="Open Sans"/>
                <a:cs typeface="Open Sans"/>
              </a:rPr>
              <a:t>    Life</a:t>
            </a:r>
            <a:endParaRPr lang="en-US" dirty="0">
              <a:cs typeface="Calibri" panose="020F0502020204030204"/>
            </a:endParaRPr>
          </a:p>
          <a:p>
            <a:pPr marL="226695" indent="-226695">
              <a:lnSpc>
                <a:spcPct val="150000"/>
              </a:lnSpc>
              <a:buFont typeface="Arial" panose="020B0604020202020204" pitchFamily="34" charset="0"/>
              <a:buChar char="•"/>
            </a:pPr>
            <a:r>
              <a:rPr lang="en-US" sz="1600" dirty="0">
                <a:latin typeface="Open Sans"/>
                <a:ea typeface="Open Sans"/>
                <a:cs typeface="Open Sans"/>
              </a:rPr>
              <a:t>Travel Assistance Program</a:t>
            </a:r>
          </a:p>
          <a:p>
            <a:pPr marL="569595" lvl="1" indent="-226695">
              <a:lnSpc>
                <a:spcPct val="150000"/>
              </a:lnSpc>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926"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36C8A03-7D9E-F44B-916A-015E501F5F9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6176"/>
                    </a14:imgEffect>
                  </a14:imgLayer>
                </a14:imgProps>
              </a:ext>
              <a:ext uri="{28A0092B-C50C-407E-A947-70E740481C1C}">
                <a14:useLocalDpi xmlns:a14="http://schemas.microsoft.com/office/drawing/2010/main"/>
              </a:ext>
            </a:extLst>
          </a:blip>
          <a:srcRect l="27599" r="12380"/>
          <a:stretch/>
        </p:blipFill>
        <p:spPr>
          <a:xfrm>
            <a:off x="0" y="526381"/>
            <a:ext cx="4572001" cy="5133476"/>
          </a:xfrm>
          <a:prstGeom prst="rect">
            <a:avLst/>
          </a:prstGeom>
        </p:spPr>
      </p:pic>
      <p:pic>
        <p:nvPicPr>
          <p:cNvPr id="4" name="Graphic 3">
            <a:extLst>
              <a:ext uri="{FF2B5EF4-FFF2-40B4-BE49-F238E27FC236}">
                <a16:creationId xmlns:a16="http://schemas.microsoft.com/office/drawing/2014/main" id="{37B3C69A-D57C-2866-F71B-381E177C52C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17157" y="5540628"/>
            <a:ext cx="510448" cy="170971"/>
          </a:xfrm>
          <a:prstGeom prst="rect">
            <a:avLst/>
          </a:prstGeom>
        </p:spPr>
      </p:pic>
    </p:spTree>
    <p:extLst>
      <p:ext uri="{BB962C8B-B14F-4D97-AF65-F5344CB8AC3E}">
        <p14:creationId xmlns:p14="http://schemas.microsoft.com/office/powerpoint/2010/main" val="74744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96A6E-30BB-44A7-B1FB-5143C2DE7566}"/>
              </a:ext>
            </a:extLst>
          </p:cNvPr>
          <p:cNvSpPr>
            <a:spLocks noGrp="1"/>
          </p:cNvSpPr>
          <p:nvPr>
            <p:ph type="title"/>
          </p:nvPr>
        </p:nvSpPr>
        <p:spPr>
          <a:xfrm>
            <a:off x="4851876" y="685078"/>
            <a:ext cx="3910692" cy="1450757"/>
          </a:xfrm>
        </p:spPr>
        <p:txBody>
          <a:bodyPr vert="horz" lIns="91440" tIns="45720" rIns="91440" bIns="45720" rtlCol="0" anchor="b">
            <a:normAutofit/>
          </a:bodyPr>
          <a:lstStyle/>
          <a:p>
            <a:pPr marR="2310"/>
            <a:r>
              <a:rPr lang="en-US" sz="2400" b="1" kern="1200" spc="-50" baseline="0">
                <a:solidFill>
                  <a:schemeClr val="tx1">
                    <a:lumMod val="75000"/>
                    <a:lumOff val="25000"/>
                  </a:schemeClr>
                </a:solidFill>
                <a:latin typeface="+mj-lt"/>
                <a:ea typeface="+mj-ea"/>
                <a:cs typeface="+mj-cs"/>
                <a:hlinkClick r:id="rId3"/>
              </a:rPr>
              <a:t>What is Disability Insurance?</a:t>
            </a:r>
            <a:endParaRPr lang="en-US" sz="2400" b="1" kern="1200" spc="-50" baseline="0">
              <a:solidFill>
                <a:schemeClr val="tx1">
                  <a:lumMod val="75000"/>
                  <a:lumOff val="25000"/>
                </a:schemeClr>
              </a:solidFill>
              <a:latin typeface="+mj-lt"/>
              <a:ea typeface="+mj-ea"/>
              <a:cs typeface="+mj-cs"/>
            </a:endParaRPr>
          </a:p>
        </p:txBody>
      </p:sp>
      <p:pic>
        <p:nvPicPr>
          <p:cNvPr id="7" name="Picture 6" descr="A group of people standing next to a person&#10;&#10;Description automatically generated">
            <a:extLst>
              <a:ext uri="{FF2B5EF4-FFF2-40B4-BE49-F238E27FC236}">
                <a16:creationId xmlns:a16="http://schemas.microsoft.com/office/drawing/2014/main" id="{1C44F1C4-0183-450B-A4E1-BED35CACAF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011" r="3384" b="-2"/>
          <a:stretch/>
        </p:blipFill>
        <p:spPr>
          <a:xfrm>
            <a:off x="475499" y="630055"/>
            <a:ext cx="4340141" cy="482311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D30BC2-754A-428E-B0E4-9464DF807A07}"/>
              </a:ext>
            </a:extLst>
          </p:cNvPr>
          <p:cNvSpPr txBox="1"/>
          <p:nvPr/>
        </p:nvSpPr>
        <p:spPr>
          <a:xfrm>
            <a:off x="5002271" y="2259071"/>
            <a:ext cx="3830482" cy="3755565"/>
          </a:xfrm>
          <a:prstGeom prst="rect">
            <a:avLst/>
          </a:prstGeom>
        </p:spPr>
        <p:txBody>
          <a:bodyPr vert="horz" lIns="0" tIns="45720" rIns="0" bIns="45720" rtlCol="0" anchor="t">
            <a:normAutofit/>
          </a:bodyPr>
          <a:lstStyle/>
          <a:p>
            <a:pPr marL="226695" indent="-226695" defTabSz="914400">
              <a:lnSpc>
                <a:spcPct val="90000"/>
              </a:lnSpc>
              <a:spcAft>
                <a:spcPts val="600"/>
              </a:spcAft>
              <a:buClr>
                <a:schemeClr val="accent1"/>
              </a:buClr>
              <a:buFont typeface="Calibri" panose="020F0502020204030204" pitchFamily="34" charset="0"/>
              <a:buChar char="•"/>
            </a:pPr>
            <a:r>
              <a:rPr lang="en-US" sz="1400"/>
              <a:t>Y</a:t>
            </a:r>
            <a:r>
              <a:rPr lang="en-US" sz="1600"/>
              <a:t>our employer provides your Disability insurance</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t>There is no cost to you for this coverage</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t>Benefits begin after satisfying your elimination period</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t>Short term disability up to 26 weeks</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t>Long term disability begins after 26 weeks</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t>Short term coverage dovetails into Long term coverage</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endParaRPr lang="en-US" sz="1400">
              <a:solidFill>
                <a:schemeClr val="tx1">
                  <a:lumMod val="75000"/>
                  <a:lumOff val="25000"/>
                </a:schemeClr>
              </a:solidFill>
              <a:cs typeface="Calibri" panose="020F0502020204030204"/>
            </a:endParaRPr>
          </a:p>
          <a:p>
            <a:pPr marL="569595" lvl="1" indent="-226695" defTabSz="914400">
              <a:lnSpc>
                <a:spcPct val="90000"/>
              </a:lnSpc>
              <a:spcAft>
                <a:spcPts val="600"/>
              </a:spcAft>
              <a:buClr>
                <a:schemeClr val="accent1"/>
              </a:buClr>
              <a:buFont typeface="Calibri" panose="020F0502020204030204" pitchFamily="34" charset="0"/>
              <a:buChar char="•"/>
            </a:pPr>
            <a:endParaRPr lang="en-US" sz="1400">
              <a:solidFill>
                <a:schemeClr val="tx1">
                  <a:lumMod val="75000"/>
                  <a:lumOff val="25000"/>
                </a:schemeClr>
              </a:solidFill>
              <a:cs typeface="Calibri" panose="020F0502020204030204"/>
            </a:endParaRPr>
          </a:p>
          <a:p>
            <a:pPr defTabSz="914400">
              <a:lnSpc>
                <a:spcPct val="90000"/>
              </a:lnSpc>
              <a:spcAft>
                <a:spcPts val="600"/>
              </a:spcAft>
              <a:buClr>
                <a:schemeClr val="accent1"/>
              </a:buClr>
              <a:buFont typeface="Calibri" panose="020F0502020204030204" pitchFamily="34" charset="0"/>
            </a:pPr>
            <a:endParaRPr lang="en-US" sz="1400">
              <a:solidFill>
                <a:schemeClr val="tx1">
                  <a:lumMod val="75000"/>
                  <a:lumOff val="25000"/>
                </a:schemeClr>
              </a:solidFill>
            </a:endParaRPr>
          </a:p>
        </p:txBody>
      </p:sp>
      <p:sp>
        <p:nvSpPr>
          <p:cNvPr id="27" name="Rectangle 26">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phic 3">
            <a:extLst>
              <a:ext uri="{FF2B5EF4-FFF2-40B4-BE49-F238E27FC236}">
                <a16:creationId xmlns:a16="http://schemas.microsoft.com/office/drawing/2014/main" id="{462B8A0B-8ADD-8ACE-35F2-FBC55CDBF8A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17157" y="5540628"/>
            <a:ext cx="510448" cy="170971"/>
          </a:xfrm>
          <a:prstGeom prst="rect">
            <a:avLst/>
          </a:prstGeom>
        </p:spPr>
      </p:pic>
    </p:spTree>
    <p:extLst>
      <p:ext uri="{BB962C8B-B14F-4D97-AF65-F5344CB8AC3E}">
        <p14:creationId xmlns:p14="http://schemas.microsoft.com/office/powerpoint/2010/main" val="98580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E97F-290E-4819-ADC0-EFFE254BF084}"/>
              </a:ext>
            </a:extLst>
          </p:cNvPr>
          <p:cNvSpPr>
            <a:spLocks noGrp="1"/>
          </p:cNvSpPr>
          <p:nvPr>
            <p:ph type="title"/>
          </p:nvPr>
        </p:nvSpPr>
        <p:spPr>
          <a:xfrm>
            <a:off x="822960" y="476548"/>
            <a:ext cx="7940896" cy="1233971"/>
          </a:xfrm>
        </p:spPr>
        <p:txBody>
          <a:bodyPr>
            <a:normAutofit/>
          </a:bodyPr>
          <a:lstStyle/>
          <a:p>
            <a:r>
              <a:rPr lang="en-US" sz="3200" b="1">
                <a:solidFill>
                  <a:schemeClr val="tx1"/>
                </a:solidFill>
                <a:latin typeface="Calibri  "/>
              </a:rPr>
              <a:t>Connecticut Paid Leave </a:t>
            </a:r>
            <a:endParaRPr lang="en-US" sz="2700" b="1">
              <a:solidFill>
                <a:schemeClr val="tx1"/>
              </a:solidFill>
              <a:latin typeface="Calibri  "/>
            </a:endParaRPr>
          </a:p>
        </p:txBody>
      </p:sp>
      <p:pic>
        <p:nvPicPr>
          <p:cNvPr id="3" name="Picture 2">
            <a:extLst>
              <a:ext uri="{FF2B5EF4-FFF2-40B4-BE49-F238E27FC236}">
                <a16:creationId xmlns:a16="http://schemas.microsoft.com/office/drawing/2014/main" id="{203671E2-B33F-4E65-AAB1-C81ED06B6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676A7ADB-0865-4109-A653-0CD7E9413130}"/>
              </a:ext>
            </a:extLst>
          </p:cNvPr>
          <p:cNvSpPr/>
          <p:nvPr/>
        </p:nvSpPr>
        <p:spPr>
          <a:xfrm>
            <a:off x="870856" y="1800756"/>
            <a:ext cx="7892999" cy="3724096"/>
          </a:xfrm>
          <a:prstGeom prst="rect">
            <a:avLst/>
          </a:prstGeom>
        </p:spPr>
        <p:txBody>
          <a:bodyPr wrap="square" lIns="91440" tIns="45720" rIns="91440" bIns="45720" anchor="t">
            <a:spAutoFit/>
          </a:bodyPr>
          <a:lstStyle/>
          <a:p>
            <a:r>
              <a:rPr lang="en-US" sz="1600" b="0" i="0">
                <a:effectLst/>
                <a:latin typeface="Calibri  "/>
              </a:rPr>
              <a:t>As a covered employee in the State of Connecticut, the Connecticut Paid Leave (CT PL) program allows you to take time off to care for yourself and your family’s health needs without worrying about </a:t>
            </a:r>
            <a:r>
              <a:rPr lang="en-US" sz="1600">
                <a:latin typeface="Calibri  "/>
              </a:rPr>
              <a:t>loss</a:t>
            </a:r>
            <a:r>
              <a:rPr lang="en-US" sz="1600" b="0" i="0">
                <a:effectLst/>
                <a:latin typeface="Calibri  "/>
              </a:rPr>
              <a:t> of income while you are away from work.</a:t>
            </a:r>
            <a:endParaRPr lang="en-US" sz="1600" b="1" i="0" u="none" strike="noStrike" baseline="0">
              <a:latin typeface="Calibri  "/>
            </a:endParaRPr>
          </a:p>
          <a:p>
            <a:pPr algn="l"/>
            <a:endParaRPr lang="en-US" sz="400" b="1">
              <a:solidFill>
                <a:srgbClr val="000000"/>
              </a:solidFill>
              <a:latin typeface="Calibri  "/>
            </a:endParaRPr>
          </a:p>
          <a:p>
            <a:endParaRPr lang="en-US" sz="800" b="1" i="0" u="none" strike="noStrike" baseline="0">
              <a:solidFill>
                <a:srgbClr val="000000"/>
              </a:solidFill>
              <a:latin typeface="Calibri  "/>
            </a:endParaRPr>
          </a:p>
          <a:p>
            <a:r>
              <a:rPr lang="en-US" sz="1600" b="1" i="0" u="none" strike="noStrike" baseline="0">
                <a:solidFill>
                  <a:srgbClr val="000000"/>
                </a:solidFill>
                <a:latin typeface="Calibri  "/>
              </a:rPr>
              <a:t>Eligibility:</a:t>
            </a:r>
          </a:p>
          <a:p>
            <a:endParaRPr lang="en-US" sz="400" b="1" i="0" u="none" strike="noStrike" baseline="0">
              <a:solidFill>
                <a:srgbClr val="000000"/>
              </a:solidFill>
              <a:latin typeface="Calibri  "/>
            </a:endParaRPr>
          </a:p>
          <a:p>
            <a:pPr marL="640080" indent="-285750" algn="l">
              <a:buFont typeface="Arial" panose="020B0604020202020204" pitchFamily="34" charset="0"/>
              <a:buChar char="•"/>
            </a:pPr>
            <a:r>
              <a:rPr lang="en-US" sz="1600" b="0" i="0" u="none" strike="noStrike" baseline="0">
                <a:solidFill>
                  <a:srgbClr val="000000"/>
                </a:solidFill>
                <a:latin typeface="Calibri  "/>
              </a:rPr>
              <a:t>Must be an active employee, have either earned wages of at least $2,325 over the qualifying period or have been employed within the last twelve months.</a:t>
            </a:r>
          </a:p>
          <a:p>
            <a:endParaRPr lang="en-US" sz="800" b="1">
              <a:solidFill>
                <a:srgbClr val="000000"/>
              </a:solidFill>
              <a:highlight>
                <a:srgbClr val="FFFF00"/>
              </a:highlight>
              <a:latin typeface="Calibri  "/>
            </a:endParaRPr>
          </a:p>
          <a:p>
            <a:r>
              <a:rPr lang="en-US" sz="1600" b="1">
                <a:solidFill>
                  <a:srgbClr val="000000"/>
                </a:solidFill>
                <a:latin typeface="Calibri  "/>
              </a:rPr>
              <a:t>Benefit</a:t>
            </a:r>
            <a:r>
              <a:rPr lang="en-US" sz="1600" b="1" i="0" u="none" strike="noStrike" baseline="0">
                <a:solidFill>
                  <a:srgbClr val="000000"/>
                </a:solidFill>
                <a:latin typeface="Calibri  "/>
              </a:rPr>
              <a:t>:</a:t>
            </a:r>
          </a:p>
          <a:p>
            <a:endParaRPr lang="en-US" sz="400" b="1" i="0" u="none" strike="noStrike" baseline="0">
              <a:solidFill>
                <a:srgbClr val="000000"/>
              </a:solidFill>
              <a:latin typeface="Calibri  "/>
            </a:endParaRPr>
          </a:p>
          <a:p>
            <a:pPr marL="640080" indent="-285750" algn="l">
              <a:buFont typeface="Arial" panose="020B0604020202020204" pitchFamily="34" charset="0"/>
              <a:buChar char="•"/>
            </a:pPr>
            <a:r>
              <a:rPr lang="en-US" sz="1600" b="0" i="0" u="none" strike="noStrike" baseline="0">
                <a:solidFill>
                  <a:srgbClr val="000000"/>
                </a:solidFill>
                <a:latin typeface="Calibri  "/>
              </a:rPr>
              <a:t>Twelve weeks if you or a family member have experienced a serious health condition, are welcoming a new child into your family, are impacted by family violence, need to care of a family member injured while on active duty in the military or to take leave to prepare for a family member entering the active military overseas.</a:t>
            </a:r>
          </a:p>
          <a:p>
            <a:pPr marL="640080" indent="-285750" algn="l">
              <a:buFont typeface="Arial" panose="020B0604020202020204" pitchFamily="34" charset="0"/>
              <a:buChar char="•"/>
            </a:pPr>
            <a:r>
              <a:rPr lang="en-US" sz="1600">
                <a:solidFill>
                  <a:srgbClr val="000000"/>
                </a:solidFill>
                <a:latin typeface="Calibri  "/>
              </a:rPr>
              <a:t>Two additional weeks are available if you experience a serious health condition during pregnancy.</a:t>
            </a:r>
            <a:endParaRPr lang="en-US" sz="1600" b="0" i="0" u="none" strike="noStrike" baseline="0">
              <a:solidFill>
                <a:srgbClr val="000000"/>
              </a:solidFill>
            </a:endParaRPr>
          </a:p>
        </p:txBody>
      </p:sp>
      <p:sp>
        <p:nvSpPr>
          <p:cNvPr id="5" name="Slide Number Placeholder 4">
            <a:extLst>
              <a:ext uri="{FF2B5EF4-FFF2-40B4-BE49-F238E27FC236}">
                <a16:creationId xmlns:a16="http://schemas.microsoft.com/office/drawing/2014/main" id="{FA3A00B6-AAC6-43AC-AA67-9FE80BFC6A34}"/>
              </a:ext>
            </a:extLst>
          </p:cNvPr>
          <p:cNvSpPr>
            <a:spLocks noGrp="1"/>
          </p:cNvSpPr>
          <p:nvPr>
            <p:ph type="sldNum" sz="quarter" idx="12"/>
          </p:nvPr>
        </p:nvSpPr>
        <p:spPr/>
        <p:txBody>
          <a:bodyPr/>
          <a:lstStyle/>
          <a:p>
            <a:fld id="{CA728A87-0D1A-4DCF-B50A-4504E583DBB1}" type="slidenum">
              <a:rPr lang="en-US" smtClean="0"/>
              <a:t>3</a:t>
            </a:fld>
            <a:endParaRPr lang="en-US"/>
          </a:p>
        </p:txBody>
      </p:sp>
    </p:spTree>
    <p:extLst>
      <p:ext uri="{BB962C8B-B14F-4D97-AF65-F5344CB8AC3E}">
        <p14:creationId xmlns:p14="http://schemas.microsoft.com/office/powerpoint/2010/main" val="366294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9F56-E743-B950-2CFB-7161B7FFF52F}"/>
              </a:ext>
            </a:extLst>
          </p:cNvPr>
          <p:cNvSpPr>
            <a:spLocks noGrp="1"/>
          </p:cNvSpPr>
          <p:nvPr>
            <p:ph type="title"/>
          </p:nvPr>
        </p:nvSpPr>
        <p:spPr>
          <a:xfrm>
            <a:off x="566106" y="790038"/>
            <a:ext cx="7543800" cy="761360"/>
          </a:xfrm>
        </p:spPr>
        <p:txBody>
          <a:bodyPr>
            <a:normAutofit/>
          </a:bodyPr>
          <a:lstStyle/>
          <a:p>
            <a:r>
              <a:rPr lang="en-US" sz="3200" b="0" i="0" u="none" strike="noStrike" baseline="0" dirty="0">
                <a:solidFill>
                  <a:srgbClr val="E9002A"/>
                </a:solidFill>
                <a:latin typeface="AcuminPro-Semibold"/>
              </a:rPr>
              <a:t>Short-Term Disability (STD)</a:t>
            </a:r>
            <a:endParaRPr lang="en-US" sz="3200" dirty="0"/>
          </a:p>
        </p:txBody>
      </p:sp>
      <p:sp>
        <p:nvSpPr>
          <p:cNvPr id="4" name="TextBox 3">
            <a:extLst>
              <a:ext uri="{FF2B5EF4-FFF2-40B4-BE49-F238E27FC236}">
                <a16:creationId xmlns:a16="http://schemas.microsoft.com/office/drawing/2014/main" id="{BB01F199-1485-335B-4064-ED91870B6A21}"/>
              </a:ext>
            </a:extLst>
          </p:cNvPr>
          <p:cNvSpPr txBox="1"/>
          <p:nvPr/>
        </p:nvSpPr>
        <p:spPr>
          <a:xfrm>
            <a:off x="400692" y="2093592"/>
            <a:ext cx="7709214" cy="3693319"/>
          </a:xfrm>
          <a:prstGeom prst="rect">
            <a:avLst/>
          </a:prstGeom>
          <a:noFill/>
        </p:spPr>
        <p:txBody>
          <a:bodyPr wrap="square">
            <a:spAutoFit/>
          </a:bodyPr>
          <a:lstStyle/>
          <a:p>
            <a:pPr algn="l"/>
            <a:r>
              <a:rPr lang="en-US" sz="1800" b="0" i="0" u="none" strike="noStrike" baseline="0" dirty="0">
                <a:solidFill>
                  <a:srgbClr val="000000"/>
                </a:solidFill>
                <a:latin typeface="AcuminPro-Light"/>
              </a:rPr>
              <a:t>Wesleyan provides short-term disability (STD) insurance to all benefit-eligible employees at no cost. STD insurance is designed to help you meet your financial needs if you become unable to work due to a non-work related illness or injury. The length of short-term disability will be determined by Wesleyan’s STD insurance provider (Unum) but can be no longer than six months. </a:t>
            </a:r>
          </a:p>
          <a:p>
            <a:pPr algn="l"/>
            <a:endParaRPr lang="en-US" dirty="0">
              <a:solidFill>
                <a:srgbClr val="000000"/>
              </a:solidFill>
              <a:latin typeface="AcuminPro-Light"/>
            </a:endParaRPr>
          </a:p>
          <a:p>
            <a:pPr algn="l"/>
            <a:r>
              <a:rPr lang="en-US" sz="1800" b="0" i="0" u="none" strike="noStrike" baseline="0" dirty="0">
                <a:solidFill>
                  <a:srgbClr val="000000"/>
                </a:solidFill>
                <a:latin typeface="AcuminPro-Light"/>
              </a:rPr>
              <a:t>Please refer to </a:t>
            </a:r>
            <a:r>
              <a:rPr lang="en-US" sz="1800" b="0" i="0" u="none" strike="noStrike" baseline="0" dirty="0">
                <a:solidFill>
                  <a:srgbClr val="215E9F"/>
                </a:solidFill>
                <a:latin typeface="AcuminPro-Light"/>
              </a:rPr>
              <a:t>Wesleyan’s Staff Handbook </a:t>
            </a:r>
            <a:r>
              <a:rPr lang="en-US" sz="1800" b="0" i="0" u="none" strike="noStrike" baseline="0" dirty="0">
                <a:solidFill>
                  <a:srgbClr val="000000"/>
                </a:solidFill>
                <a:latin typeface="AcuminPro-Light"/>
              </a:rPr>
              <a:t>for plan details including what your income replacement coverage level is based on your years of service and employee group.</a:t>
            </a:r>
          </a:p>
          <a:p>
            <a:pPr algn="l"/>
            <a:endParaRPr lang="en-US" dirty="0">
              <a:solidFill>
                <a:srgbClr val="000000"/>
              </a:solidFill>
              <a:latin typeface="AcuminPro-Light"/>
            </a:endParaRPr>
          </a:p>
          <a:p>
            <a:pPr algn="l"/>
            <a:r>
              <a:rPr lang="en-US" dirty="0">
                <a:solidFill>
                  <a:srgbClr val="000000"/>
                </a:solidFill>
                <a:latin typeface="AcuminPro-Light"/>
              </a:rPr>
              <a:t>Please note: Wesleyan’s short term disability program supplements CT Paid Leave, your total coverage between the two programs will provide the income replacement outlined in the Handbook.</a:t>
            </a:r>
            <a:endParaRPr lang="en-US" dirty="0"/>
          </a:p>
        </p:txBody>
      </p:sp>
    </p:spTree>
    <p:extLst>
      <p:ext uri="{BB962C8B-B14F-4D97-AF65-F5344CB8AC3E}">
        <p14:creationId xmlns:p14="http://schemas.microsoft.com/office/powerpoint/2010/main" val="418090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6A2327AA-F236-46A4-AC5A-90FB0F94294F}"/>
              </a:ext>
            </a:extLst>
          </p:cNvPr>
          <p:cNvPicPr>
            <a:picLocks noChangeAspect="1"/>
          </p:cNvPicPr>
          <p:nvPr/>
        </p:nvPicPr>
        <p:blipFill>
          <a:blip r:embed="rId3"/>
          <a:stretch>
            <a:fillRect/>
          </a:stretch>
        </p:blipFill>
        <p:spPr>
          <a:xfrm>
            <a:off x="734698" y="521207"/>
            <a:ext cx="7666663" cy="5815584"/>
          </a:xfrm>
          <a:prstGeom prst="rect">
            <a:avLst/>
          </a:prstGeom>
        </p:spPr>
      </p:pic>
      <p:pic>
        <p:nvPicPr>
          <p:cNvPr id="4" name="Graphic 3">
            <a:extLst>
              <a:ext uri="{FF2B5EF4-FFF2-40B4-BE49-F238E27FC236}">
                <a16:creationId xmlns:a16="http://schemas.microsoft.com/office/drawing/2014/main" id="{F55D2E90-C89F-0D90-521B-C0E0078EDC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66236" y="5931654"/>
            <a:ext cx="510448" cy="170971"/>
          </a:xfrm>
          <a:prstGeom prst="rect">
            <a:avLst/>
          </a:prstGeom>
        </p:spPr>
      </p:pic>
    </p:spTree>
    <p:extLst>
      <p:ext uri="{BB962C8B-B14F-4D97-AF65-F5344CB8AC3E}">
        <p14:creationId xmlns:p14="http://schemas.microsoft.com/office/powerpoint/2010/main" val="7425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a:extLst>
              <a:ext uri="{FF2B5EF4-FFF2-40B4-BE49-F238E27FC236}">
                <a16:creationId xmlns:a16="http://schemas.microsoft.com/office/drawing/2014/main" id="{FE9CAD5D-4D2B-4482-BBB3-46449174B05A}"/>
              </a:ext>
            </a:extLst>
          </p:cNvPr>
          <p:cNvSpPr txBox="1"/>
          <p:nvPr/>
        </p:nvSpPr>
        <p:spPr>
          <a:xfrm>
            <a:off x="48435" y="266177"/>
            <a:ext cx="3025501" cy="2103875"/>
          </a:xfrm>
          <a:prstGeom prst="rect">
            <a:avLst/>
          </a:prstGeom>
        </p:spPr>
        <p:txBody>
          <a:bodyPr vert="horz" lIns="91440" tIns="45720" rIns="91440" bIns="45720" rtlCol="0" anchor="b">
            <a:normAutofit/>
          </a:bodyPr>
          <a:lstStyle/>
          <a:p>
            <a:pPr marR="1905" defTabSz="914400">
              <a:lnSpc>
                <a:spcPct val="85000"/>
              </a:lnSpc>
              <a:spcBef>
                <a:spcPct val="0"/>
              </a:spcBef>
              <a:spcAft>
                <a:spcPts val="600"/>
              </a:spcAft>
            </a:pPr>
            <a:r>
              <a:rPr lang="en-US" sz="3000" b="1" spc="-50">
                <a:solidFill>
                  <a:srgbClr val="FFFFFF"/>
                </a:solidFill>
                <a:latin typeface="+mj-lt"/>
                <a:ea typeface="+mj-ea"/>
                <a:cs typeface="+mj-cs"/>
              </a:rPr>
              <a:t>Unum Term Life Insurance at Wesleyan University</a:t>
            </a:r>
            <a:endParaRPr lang="en-US" sz="3000" b="1" spc="-50">
              <a:solidFill>
                <a:srgbClr val="FFFFFF"/>
              </a:solidFill>
              <a:latin typeface="+mj-lt"/>
              <a:ea typeface="+mj-ea"/>
              <a:cs typeface="Calibri Light"/>
            </a:endParaRPr>
          </a:p>
        </p:txBody>
      </p:sp>
      <p:sp>
        <p:nvSpPr>
          <p:cNvPr id="15" name="TextBox 14">
            <a:extLst>
              <a:ext uri="{FF2B5EF4-FFF2-40B4-BE49-F238E27FC236}">
                <a16:creationId xmlns:a16="http://schemas.microsoft.com/office/drawing/2014/main" id="{880F46E0-CB42-4867-A758-011283152A6A}"/>
              </a:ext>
            </a:extLst>
          </p:cNvPr>
          <p:cNvSpPr txBox="1"/>
          <p:nvPr/>
        </p:nvSpPr>
        <p:spPr>
          <a:xfrm>
            <a:off x="115364" y="2440318"/>
            <a:ext cx="2865078" cy="3335519"/>
          </a:xfrm>
          <a:prstGeom prst="rect">
            <a:avLst/>
          </a:prstGeom>
        </p:spPr>
        <p:txBody>
          <a:bodyPr vert="horz" lIns="0" tIns="45720" rIns="0" bIns="45720" rtlCol="0" anchor="t">
            <a:normAutofit/>
          </a:bodyPr>
          <a:lstStyle/>
          <a:p>
            <a:pPr marL="226695" indent="-226695" defTabSz="914400">
              <a:lnSpc>
                <a:spcPct val="90000"/>
              </a:lnSpc>
              <a:spcAft>
                <a:spcPts val="600"/>
              </a:spcAft>
              <a:buClr>
                <a:schemeClr val="accent1"/>
              </a:buClr>
              <a:buFont typeface="Calibri" panose="020F0502020204030204" pitchFamily="34" charset="0"/>
              <a:buChar char="•"/>
            </a:pPr>
            <a:r>
              <a:rPr lang="en-US" sz="1600">
                <a:solidFill>
                  <a:srgbClr val="FFFFFF"/>
                </a:solidFill>
              </a:rPr>
              <a:t>You may keep this coverage if you change employers.</a:t>
            </a:r>
            <a:endParaRPr lang="en-US" sz="1600">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solidFill>
                  <a:srgbClr val="FFFFFF"/>
                </a:solidFill>
              </a:rPr>
              <a:t>This coverage includes Accelerated Benefits.</a:t>
            </a:r>
            <a:endParaRPr lang="en-US" sz="160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solidFill>
                  <a:srgbClr val="FFFFFF"/>
                </a:solidFill>
              </a:rPr>
              <a:t>You can purchase additional life insurance.</a:t>
            </a:r>
            <a:endParaRPr lang="en-US" sz="160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solidFill>
                  <a:srgbClr val="FFFFFF"/>
                </a:solidFill>
              </a:rPr>
              <a:t>You can purchase life insurance for a spouse/domestic partner.</a:t>
            </a:r>
            <a:endParaRPr lang="en-US" sz="160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a:solidFill>
                  <a:srgbClr val="FFFFFF"/>
                </a:solidFill>
              </a:rPr>
              <a:t>You can purchase life insurance for dependents.</a:t>
            </a:r>
            <a:endParaRPr lang="en-US" sz="160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endParaRPr lang="en-US" sz="1300">
              <a:solidFill>
                <a:srgbClr val="FFFFFF"/>
              </a:solidFill>
              <a:cs typeface="Calibri" panose="020F0502020204030204"/>
            </a:endParaRPr>
          </a:p>
          <a:p>
            <a:pPr marL="569595" lvl="1" indent="-226695" defTabSz="914400">
              <a:lnSpc>
                <a:spcPct val="90000"/>
              </a:lnSpc>
              <a:spcAft>
                <a:spcPts val="600"/>
              </a:spcAft>
              <a:buClr>
                <a:schemeClr val="accent1"/>
              </a:buClr>
              <a:buFont typeface="Calibri" panose="020F0502020204030204" pitchFamily="34" charset="0"/>
              <a:buChar char="•"/>
            </a:pPr>
            <a:endParaRPr lang="en-US" sz="1300">
              <a:solidFill>
                <a:srgbClr val="FFFFFF"/>
              </a:solidFill>
              <a:cs typeface="Calibri" panose="020F0502020204030204"/>
            </a:endParaRPr>
          </a:p>
          <a:p>
            <a:pPr defTabSz="914400">
              <a:lnSpc>
                <a:spcPct val="90000"/>
              </a:lnSpc>
              <a:spcAft>
                <a:spcPts val="600"/>
              </a:spcAft>
              <a:buClr>
                <a:schemeClr val="accent1"/>
              </a:buClr>
              <a:buFont typeface="Calibri" panose="020F0502020204030204" pitchFamily="34" charset="0"/>
            </a:pPr>
            <a:endParaRPr lang="en-US" sz="1300">
              <a:solidFill>
                <a:srgbClr val="FFFFFF"/>
              </a:solidFill>
            </a:endParaRPr>
          </a:p>
        </p:txBody>
      </p:sp>
      <p:sp>
        <p:nvSpPr>
          <p:cNvPr id="27" name="Rectangle 2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11656A-BD52-47EE-B195-CD57573A0D3A}"/>
              </a:ext>
            </a:extLst>
          </p:cNvPr>
          <p:cNvPicPr>
            <a:picLocks noChangeAspect="1"/>
          </p:cNvPicPr>
          <p:nvPr/>
        </p:nvPicPr>
        <p:blipFill>
          <a:blip r:embed="rId3"/>
          <a:stretch>
            <a:fillRect/>
          </a:stretch>
        </p:blipFill>
        <p:spPr>
          <a:xfrm>
            <a:off x="3518173" y="212206"/>
            <a:ext cx="4686435" cy="6451055"/>
          </a:xfrm>
          <a:prstGeom prst="rect">
            <a:avLst/>
          </a:prstGeom>
        </p:spPr>
      </p:pic>
      <p:pic>
        <p:nvPicPr>
          <p:cNvPr id="3" name="Graphic 2">
            <a:extLst>
              <a:ext uri="{FF2B5EF4-FFF2-40B4-BE49-F238E27FC236}">
                <a16:creationId xmlns:a16="http://schemas.microsoft.com/office/drawing/2014/main" id="{ABDDE00E-26D0-BEEC-B59B-D795F4EE85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7078" y="6422944"/>
            <a:ext cx="510448" cy="170971"/>
          </a:xfrm>
          <a:prstGeom prst="rect">
            <a:avLst/>
          </a:prstGeom>
        </p:spPr>
      </p:pic>
      <p:sp>
        <p:nvSpPr>
          <p:cNvPr id="2" name="TextBox 1">
            <a:extLst>
              <a:ext uri="{FF2B5EF4-FFF2-40B4-BE49-F238E27FC236}">
                <a16:creationId xmlns:a16="http://schemas.microsoft.com/office/drawing/2014/main" id="{63E562DF-29AB-E1DD-1316-9070274986A5}"/>
              </a:ext>
            </a:extLst>
          </p:cNvPr>
          <p:cNvSpPr txBox="1"/>
          <p:nvPr/>
        </p:nvSpPr>
        <p:spPr>
          <a:xfrm>
            <a:off x="5120604" y="1143677"/>
            <a:ext cx="2728852" cy="307777"/>
          </a:xfrm>
          <a:prstGeom prst="rect">
            <a:avLst/>
          </a:prstGeom>
          <a:solidFill>
            <a:schemeClr val="bg1"/>
          </a:solidFill>
        </p:spPr>
        <p:txBody>
          <a:bodyPr wrap="square" rtlCol="0">
            <a:spAutoFit/>
          </a:bodyPr>
          <a:lstStyle/>
          <a:p>
            <a:r>
              <a:rPr lang="en-US" sz="1400" dirty="0"/>
              <a:t>supplemental coverage, as well 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a:extLst>
              <a:ext uri="{FF2B5EF4-FFF2-40B4-BE49-F238E27FC236}">
                <a16:creationId xmlns:a16="http://schemas.microsoft.com/office/drawing/2014/main" id="{FE9CAD5D-4D2B-4482-BBB3-46449174B05A}"/>
              </a:ext>
            </a:extLst>
          </p:cNvPr>
          <p:cNvSpPr txBox="1"/>
          <p:nvPr/>
        </p:nvSpPr>
        <p:spPr>
          <a:xfrm>
            <a:off x="55205" y="60796"/>
            <a:ext cx="2313633" cy="2103875"/>
          </a:xfrm>
          <a:prstGeom prst="rect">
            <a:avLst/>
          </a:prstGeom>
        </p:spPr>
        <p:txBody>
          <a:bodyPr vert="horz" lIns="91440" tIns="45720" rIns="91440" bIns="45720" rtlCol="0" anchor="b">
            <a:normAutofit/>
          </a:bodyPr>
          <a:lstStyle/>
          <a:p>
            <a:pPr marR="1905" defTabSz="914400">
              <a:lnSpc>
                <a:spcPct val="85000"/>
              </a:lnSpc>
              <a:spcBef>
                <a:spcPct val="0"/>
              </a:spcBef>
              <a:spcAft>
                <a:spcPts val="600"/>
              </a:spcAft>
            </a:pPr>
            <a:r>
              <a:rPr lang="en-US" sz="3000" b="1" spc="-50">
                <a:solidFill>
                  <a:srgbClr val="FFFFFF"/>
                </a:solidFill>
                <a:latin typeface="+mj-lt"/>
                <a:ea typeface="+mj-ea"/>
                <a:cs typeface="+mj-cs"/>
              </a:rPr>
              <a:t>Unum Term Life Insurance Continued…</a:t>
            </a:r>
            <a:endParaRPr lang="en-US" sz="3000" b="1" spc="-50">
              <a:solidFill>
                <a:srgbClr val="FFFFFF"/>
              </a:solidFill>
              <a:latin typeface="+mj-lt"/>
              <a:ea typeface="+mj-ea"/>
              <a:cs typeface="Calibri Light"/>
            </a:endParaRPr>
          </a:p>
        </p:txBody>
      </p:sp>
      <p:sp>
        <p:nvSpPr>
          <p:cNvPr id="15" name="TextBox 14">
            <a:extLst>
              <a:ext uri="{FF2B5EF4-FFF2-40B4-BE49-F238E27FC236}">
                <a16:creationId xmlns:a16="http://schemas.microsoft.com/office/drawing/2014/main" id="{880F46E0-CB42-4867-A758-011283152A6A}"/>
              </a:ext>
            </a:extLst>
          </p:cNvPr>
          <p:cNvSpPr txBox="1"/>
          <p:nvPr/>
        </p:nvSpPr>
        <p:spPr>
          <a:xfrm>
            <a:off x="335942" y="2841370"/>
            <a:ext cx="2313633" cy="3335519"/>
          </a:xfrm>
          <a:prstGeom prst="rect">
            <a:avLst/>
          </a:prstGeom>
        </p:spPr>
        <p:txBody>
          <a:bodyPr vert="horz" lIns="0" tIns="45720" rIns="0" bIns="45720" rtlCol="0">
            <a:normAutofit/>
          </a:bodyPr>
          <a:lstStyle/>
          <a:p>
            <a:pPr marL="226931" indent="-226931" defTabSz="914400">
              <a:lnSpc>
                <a:spcPct val="90000"/>
              </a:lnSpc>
              <a:spcAft>
                <a:spcPts val="600"/>
              </a:spcAft>
              <a:buClr>
                <a:schemeClr val="accent1"/>
              </a:buClr>
              <a:buFont typeface="Calibri" panose="020F0502020204030204" pitchFamily="34" charset="0"/>
              <a:buChar char="•"/>
            </a:pPr>
            <a:endParaRPr lang="en-US" sz="1300">
              <a:solidFill>
                <a:srgbClr val="FFFFFF"/>
              </a:solidFill>
            </a:endParaRPr>
          </a:p>
          <a:p>
            <a:pPr marL="569831" lvl="1" indent="-226931" defTabSz="914400">
              <a:lnSpc>
                <a:spcPct val="90000"/>
              </a:lnSpc>
              <a:spcAft>
                <a:spcPts val="600"/>
              </a:spcAft>
              <a:buClr>
                <a:schemeClr val="accent1"/>
              </a:buClr>
              <a:buFont typeface="Calibri" panose="020F0502020204030204" pitchFamily="34" charset="0"/>
              <a:buChar char="•"/>
            </a:pPr>
            <a:endParaRPr lang="en-US" sz="1300">
              <a:solidFill>
                <a:srgbClr val="FFFFFF"/>
              </a:solidFill>
            </a:endParaRPr>
          </a:p>
          <a:p>
            <a:pPr defTabSz="914400">
              <a:lnSpc>
                <a:spcPct val="90000"/>
              </a:lnSpc>
              <a:spcAft>
                <a:spcPts val="600"/>
              </a:spcAft>
              <a:buClr>
                <a:schemeClr val="accent1"/>
              </a:buClr>
              <a:buFont typeface="Calibri" panose="020F0502020204030204" pitchFamily="34" charset="0"/>
            </a:pPr>
            <a:r>
              <a:rPr lang="en-US" sz="1300">
                <a:solidFill>
                  <a:srgbClr val="FFFFFF"/>
                </a:solidFill>
              </a:rPr>
              <a:t> </a:t>
            </a:r>
          </a:p>
        </p:txBody>
      </p:sp>
      <p:sp>
        <p:nvSpPr>
          <p:cNvPr id="27" name="Rectangle 2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C352529E-16E2-48C1-9FD9-A1AFAD1F6236}"/>
              </a:ext>
            </a:extLst>
          </p:cNvPr>
          <p:cNvSpPr txBox="1"/>
          <p:nvPr/>
        </p:nvSpPr>
        <p:spPr>
          <a:xfrm>
            <a:off x="155468" y="2223376"/>
            <a:ext cx="2814948" cy="3654730"/>
          </a:xfrm>
          <a:prstGeom prst="rect">
            <a:avLst/>
          </a:prstGeom>
        </p:spPr>
        <p:txBody>
          <a:bodyPr vert="horz" lIns="0" tIns="45720" rIns="0" bIns="45720" rtlCol="0" anchor="t">
            <a:normAutofit/>
          </a:bodyPr>
          <a:lstStyle/>
          <a:p>
            <a:pPr marL="226695" indent="-226695" defTabSz="914400">
              <a:lnSpc>
                <a:spcPct val="90000"/>
              </a:lnSpc>
              <a:spcAft>
                <a:spcPts val="600"/>
              </a:spcAft>
              <a:buClr>
                <a:schemeClr val="accent1"/>
              </a:buClr>
              <a:buFont typeface="Calibri" panose="020F0502020204030204" pitchFamily="34" charset="0"/>
              <a:buChar char="•"/>
            </a:pPr>
            <a:r>
              <a:rPr lang="en-US" sz="1600" dirty="0">
                <a:solidFill>
                  <a:srgbClr val="FFFFFF"/>
                </a:solidFill>
              </a:rPr>
              <a:t>Full-time employees who are actively at work may apply for supplemental coverage</a:t>
            </a:r>
            <a:endParaRPr lang="en-US" sz="1600" dirty="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dirty="0">
                <a:solidFill>
                  <a:srgbClr val="FFFFFF"/>
                </a:solidFill>
              </a:rPr>
              <a:t>You may purchase additional Life coverage in increments of $1,000 to a maximum of 5x your earnings or $750,000.</a:t>
            </a:r>
            <a:endParaRPr lang="en-US" sz="1600" dirty="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r>
              <a:rPr lang="en-US" sz="1600" dirty="0">
                <a:solidFill>
                  <a:srgbClr val="FFFFFF"/>
                </a:solidFill>
              </a:rPr>
              <a:t>The Supplemental Life non-medical maximum is $200,000</a:t>
            </a:r>
            <a:endParaRPr lang="en-US" sz="1600" dirty="0">
              <a:solidFill>
                <a:srgbClr val="FFFFFF"/>
              </a:solidFill>
              <a:cs typeface="Calibri"/>
            </a:endParaRPr>
          </a:p>
          <a:p>
            <a:pPr marL="226695" indent="-226695" defTabSz="914400">
              <a:lnSpc>
                <a:spcPct val="90000"/>
              </a:lnSpc>
              <a:spcAft>
                <a:spcPts val="600"/>
              </a:spcAft>
              <a:buClr>
                <a:schemeClr val="accent1"/>
              </a:buClr>
              <a:buFont typeface="Calibri" panose="020F0502020204030204" pitchFamily="34" charset="0"/>
              <a:buChar char="•"/>
            </a:pPr>
            <a:endParaRPr lang="en-US" sz="1300" dirty="0">
              <a:solidFill>
                <a:srgbClr val="FFFFFF"/>
              </a:solidFill>
              <a:cs typeface="Calibri" panose="020F0502020204030204"/>
            </a:endParaRPr>
          </a:p>
          <a:p>
            <a:pPr marL="569595" lvl="1" indent="-226695" defTabSz="914400">
              <a:lnSpc>
                <a:spcPct val="90000"/>
              </a:lnSpc>
              <a:spcAft>
                <a:spcPts val="600"/>
              </a:spcAft>
              <a:buClr>
                <a:schemeClr val="accent1"/>
              </a:buClr>
              <a:buFont typeface="Calibri" panose="020F0502020204030204" pitchFamily="34" charset="0"/>
              <a:buChar char="•"/>
            </a:pPr>
            <a:endParaRPr lang="en-US" sz="1300" dirty="0">
              <a:solidFill>
                <a:srgbClr val="FFFFFF"/>
              </a:solidFill>
              <a:cs typeface="Calibri" panose="020F0502020204030204"/>
            </a:endParaRPr>
          </a:p>
          <a:p>
            <a:pPr defTabSz="914400">
              <a:lnSpc>
                <a:spcPct val="90000"/>
              </a:lnSpc>
              <a:spcAft>
                <a:spcPts val="600"/>
              </a:spcAft>
              <a:buClr>
                <a:schemeClr val="accent1"/>
              </a:buClr>
              <a:buFont typeface="Calibri" panose="020F0502020204030204" pitchFamily="34" charset="0"/>
            </a:pPr>
            <a:endParaRPr lang="en-US" sz="1300" dirty="0">
              <a:solidFill>
                <a:srgbClr val="FFFFFF"/>
              </a:solidFill>
            </a:endParaRPr>
          </a:p>
        </p:txBody>
      </p:sp>
      <p:pic>
        <p:nvPicPr>
          <p:cNvPr id="10" name="Picture 9">
            <a:extLst>
              <a:ext uri="{FF2B5EF4-FFF2-40B4-BE49-F238E27FC236}">
                <a16:creationId xmlns:a16="http://schemas.microsoft.com/office/drawing/2014/main" id="{B4DB747E-441B-466B-A69E-A98A6A5424F1}"/>
              </a:ext>
            </a:extLst>
          </p:cNvPr>
          <p:cNvPicPr>
            <a:picLocks noChangeAspect="1"/>
          </p:cNvPicPr>
          <p:nvPr/>
        </p:nvPicPr>
        <p:blipFill>
          <a:blip r:embed="rId3"/>
          <a:stretch>
            <a:fillRect/>
          </a:stretch>
        </p:blipFill>
        <p:spPr>
          <a:xfrm>
            <a:off x="3332739" y="306401"/>
            <a:ext cx="5209826" cy="6032212"/>
          </a:xfrm>
          <a:prstGeom prst="rect">
            <a:avLst/>
          </a:prstGeom>
        </p:spPr>
      </p:pic>
      <p:pic>
        <p:nvPicPr>
          <p:cNvPr id="3" name="Graphic 2">
            <a:extLst>
              <a:ext uri="{FF2B5EF4-FFF2-40B4-BE49-F238E27FC236}">
                <a16:creationId xmlns:a16="http://schemas.microsoft.com/office/drawing/2014/main" id="{5E484B81-E880-840B-0B55-2949FD5AD8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7499" y="6332707"/>
            <a:ext cx="510448" cy="170971"/>
          </a:xfrm>
          <a:prstGeom prst="rect">
            <a:avLst/>
          </a:prstGeom>
        </p:spPr>
      </p:pic>
    </p:spTree>
    <p:extLst>
      <p:ext uri="{BB962C8B-B14F-4D97-AF65-F5344CB8AC3E}">
        <p14:creationId xmlns:p14="http://schemas.microsoft.com/office/powerpoint/2010/main" val="144808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walking down a city street&#10;&#10;Description automatically generated">
            <a:extLst>
              <a:ext uri="{FF2B5EF4-FFF2-40B4-BE49-F238E27FC236}">
                <a16:creationId xmlns:a16="http://schemas.microsoft.com/office/drawing/2014/main" id="{F85A1B52-5EEE-1845-873E-31C0137131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79"/>
          <a:stretch/>
        </p:blipFill>
        <p:spPr>
          <a:xfrm>
            <a:off x="3663300" y="857250"/>
            <a:ext cx="5480700" cy="5153526"/>
          </a:xfrm>
          <a:prstGeom prst="rect">
            <a:avLst/>
          </a:prstGeom>
        </p:spPr>
      </p:pic>
      <p:sp>
        <p:nvSpPr>
          <p:cNvPr id="11" name="Round Single Corner Rectangle 10">
            <a:extLst>
              <a:ext uri="{FF2B5EF4-FFF2-40B4-BE49-F238E27FC236}">
                <a16:creationId xmlns:a16="http://schemas.microsoft.com/office/drawing/2014/main" id="{90E9EEC0-D7F9-BA4F-A909-55F425B4F2AF}"/>
              </a:ext>
            </a:extLst>
          </p:cNvPr>
          <p:cNvSpPr/>
          <p:nvPr/>
        </p:nvSpPr>
        <p:spPr>
          <a:xfrm rot="10800000" flipH="1">
            <a:off x="65382" y="794771"/>
            <a:ext cx="3462134" cy="5205979"/>
          </a:xfrm>
          <a:prstGeom prst="round1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999DAEA2-C3B3-9B4D-8AE2-26279643B8E0}"/>
              </a:ext>
            </a:extLst>
          </p:cNvPr>
          <p:cNvSpPr txBox="1"/>
          <p:nvPr/>
        </p:nvSpPr>
        <p:spPr>
          <a:xfrm>
            <a:off x="675531" y="848224"/>
            <a:ext cx="3246431" cy="707886"/>
          </a:xfrm>
          <a:prstGeom prst="rect">
            <a:avLst/>
          </a:prstGeom>
          <a:noFill/>
        </p:spPr>
        <p:txBody>
          <a:bodyPr wrap="square" lIns="91440" tIns="45720" rIns="91440" bIns="45720" rtlCol="0" anchor="t">
            <a:spAutoFit/>
          </a:bodyPr>
          <a:lstStyle/>
          <a:p>
            <a:pPr marL="5715" marR="1905" defTabSz="685817">
              <a:spcBef>
                <a:spcPts val="329"/>
              </a:spcBef>
            </a:pPr>
            <a:r>
              <a:rPr lang="en-US" sz="2000" spc="38">
                <a:solidFill>
                  <a:srgbClr val="28495E"/>
                </a:solidFill>
                <a:latin typeface="Open Sans"/>
                <a:ea typeface="Open Sans"/>
                <a:cs typeface="Open Sans"/>
              </a:rPr>
              <a:t>Worldwide Travel Assistance</a:t>
            </a:r>
          </a:p>
        </p:txBody>
      </p:sp>
      <p:sp>
        <p:nvSpPr>
          <p:cNvPr id="6" name="Rectangle 5">
            <a:extLst>
              <a:ext uri="{FF2B5EF4-FFF2-40B4-BE49-F238E27FC236}">
                <a16:creationId xmlns:a16="http://schemas.microsoft.com/office/drawing/2014/main" id="{583A53BE-DB29-9246-AD8C-363C18D9DD00}"/>
              </a:ext>
            </a:extLst>
          </p:cNvPr>
          <p:cNvSpPr/>
          <p:nvPr/>
        </p:nvSpPr>
        <p:spPr>
          <a:xfrm>
            <a:off x="672307" y="1623598"/>
            <a:ext cx="2420596" cy="2353850"/>
          </a:xfrm>
          <a:prstGeom prst="rect">
            <a:avLst/>
          </a:prstGeom>
        </p:spPr>
        <p:txBody>
          <a:bodyPr wrap="square" lIns="91440" tIns="45720" rIns="91440" bIns="45720" anchor="t">
            <a:spAutoFit/>
          </a:bodyPr>
          <a:lstStyle/>
          <a:p>
            <a:pPr defTabSz="685800">
              <a:lnSpc>
                <a:spcPts val="1140"/>
              </a:lnSpc>
            </a:pPr>
            <a:r>
              <a:rPr lang="en-US" sz="1200" b="1">
                <a:solidFill>
                  <a:srgbClr val="28495E"/>
                </a:solidFill>
                <a:latin typeface="Open Sans"/>
                <a:ea typeface="Open Sans"/>
                <a:cs typeface="Open Sans"/>
              </a:rPr>
              <a:t>When things happen, we can lend a helping hand</a:t>
            </a:r>
          </a:p>
          <a:p>
            <a:pPr marL="128270" indent="-128270" defTabSz="685800">
              <a:lnSpc>
                <a:spcPts val="1140"/>
              </a:lnSpc>
              <a:buFont typeface="Arial" panose="020B0604020202020204" pitchFamily="34" charset="0"/>
              <a:buChar char="•"/>
            </a:pPr>
            <a:endParaRPr lang="en-US" sz="10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marL="128270" indent="-128270" defTabSz="685800">
              <a:lnSpc>
                <a:spcPts val="1140"/>
              </a:lnSpc>
              <a:buFont typeface="Arial" panose="020B0604020202020204" pitchFamily="34" charset="0"/>
              <a:buChar char="•"/>
            </a:pPr>
            <a:r>
              <a:rPr lang="en-US" sz="1200">
                <a:solidFill>
                  <a:srgbClr val="28495E"/>
                </a:solidFill>
                <a:latin typeface="Open Sans"/>
                <a:ea typeface="Open Sans"/>
                <a:cs typeface="Open Sans"/>
              </a:rPr>
              <a:t>Help with finding access to qualified medical providers.</a:t>
            </a:r>
            <a:endParaRPr lang="en-US" sz="12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defTabSz="685800">
              <a:lnSpc>
                <a:spcPts val="1140"/>
              </a:lnSpc>
            </a:pPr>
            <a:endParaRPr lang="en-US" sz="9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marL="128270" indent="-128270" defTabSz="685800">
              <a:lnSpc>
                <a:spcPts val="1140"/>
              </a:lnSpc>
              <a:buFont typeface="Arial" panose="020B0604020202020204" pitchFamily="34" charset="0"/>
              <a:buChar char="•"/>
            </a:pPr>
            <a:r>
              <a:rPr lang="en-US" sz="1200">
                <a:solidFill>
                  <a:srgbClr val="28495E"/>
                </a:solidFill>
                <a:latin typeface="Open Sans"/>
                <a:ea typeface="Open Sans"/>
                <a:cs typeface="Open Sans"/>
              </a:rPr>
              <a:t>Emergency medical evacuation.</a:t>
            </a:r>
            <a:endParaRPr lang="en-US" sz="12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defTabSz="685800">
              <a:lnSpc>
                <a:spcPts val="1140"/>
              </a:lnSpc>
            </a:pPr>
            <a:endParaRPr lang="en-US" sz="9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marL="128270" indent="-128270" defTabSz="685800">
              <a:lnSpc>
                <a:spcPts val="1140"/>
              </a:lnSpc>
              <a:buFont typeface="Arial" panose="020B0604020202020204" pitchFamily="34" charset="0"/>
              <a:buChar char="•"/>
            </a:pPr>
            <a:r>
              <a:rPr lang="en-US" sz="1200">
                <a:solidFill>
                  <a:srgbClr val="28495E"/>
                </a:solidFill>
                <a:latin typeface="Open Sans" panose="020B0606030504020204" pitchFamily="34" charset="0"/>
                <a:ea typeface="Open Sans" panose="020B0606030504020204" pitchFamily="34" charset="0"/>
                <a:cs typeface="Open Sans" panose="020B0606030504020204" pitchFamily="34" charset="0"/>
              </a:rPr>
              <a:t>Assistance for missing passports, lost credit cards and stolen cash</a:t>
            </a:r>
            <a:endParaRPr lang="en-US" sz="900">
              <a:solidFill>
                <a:srgbClr val="28495E"/>
              </a:solidFill>
              <a:latin typeface="Open Sans" panose="020B0606030504020204" pitchFamily="34" charset="0"/>
              <a:ea typeface="Open Sans" panose="020B0606030504020204" pitchFamily="34" charset="0"/>
              <a:cs typeface="Open Sans" panose="020B0606030504020204" pitchFamily="34" charset="0"/>
            </a:endParaRPr>
          </a:p>
          <a:p>
            <a:pPr defTabSz="685800">
              <a:lnSpc>
                <a:spcPts val="1140"/>
              </a:lnSpc>
            </a:pPr>
            <a:endParaRPr lang="en-US" sz="1200">
              <a:solidFill>
                <a:srgbClr val="28495E"/>
              </a:solidFill>
              <a:latin typeface="Open Sans"/>
              <a:ea typeface="Open Sans"/>
              <a:cs typeface="Open Sans"/>
            </a:endParaRPr>
          </a:p>
          <a:p>
            <a:pPr marL="128270" indent="-128270" defTabSz="685800">
              <a:lnSpc>
                <a:spcPts val="1140"/>
              </a:lnSpc>
              <a:buFont typeface="Arial" panose="020B0604020202020204" pitchFamily="34" charset="0"/>
              <a:buChar char="•"/>
            </a:pPr>
            <a:r>
              <a:rPr lang="en-US" sz="1200">
                <a:solidFill>
                  <a:srgbClr val="28495E"/>
                </a:solidFill>
                <a:latin typeface="Open Sans"/>
                <a:ea typeface="Open Sans"/>
                <a:cs typeface="Open Sans"/>
              </a:rPr>
              <a:t>Covers any member of the family when traveling 100 miles or more from home.</a:t>
            </a:r>
            <a:r>
              <a:rPr lang="en-US" sz="1200" baseline="30000">
                <a:solidFill>
                  <a:srgbClr val="28495E"/>
                </a:solidFill>
                <a:latin typeface="Open Sans"/>
                <a:ea typeface="Open Sans"/>
                <a:cs typeface="Open Sans"/>
              </a:rPr>
              <a:t>1</a:t>
            </a:r>
            <a:endParaRPr lang="en-US" sz="1200" baseline="30000">
              <a:solidFill>
                <a:srgbClr val="2849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A3B228DB-EA17-C949-8DA2-30F0961E4565}"/>
              </a:ext>
            </a:extLst>
          </p:cNvPr>
          <p:cNvSpPr txBox="1"/>
          <p:nvPr/>
        </p:nvSpPr>
        <p:spPr>
          <a:xfrm>
            <a:off x="265908" y="6158836"/>
            <a:ext cx="3343882" cy="300082"/>
          </a:xfrm>
          <a:prstGeom prst="rect">
            <a:avLst/>
          </a:prstGeom>
          <a:noFill/>
        </p:spPr>
        <p:txBody>
          <a:bodyPr wrap="square" rtlCol="0">
            <a:spAutoFit/>
          </a:bodyPr>
          <a:lstStyle/>
          <a:p>
            <a:pPr defTabSz="685800"/>
            <a:r>
              <a:rPr lang="en-US" sz="675">
                <a:solidFill>
                  <a:srgbClr val="28495E"/>
                </a:solidFill>
                <a:latin typeface="Open Sans" panose="020B0606030504020204" pitchFamily="34" charset="0"/>
                <a:ea typeface="Open Sans" panose="020B0606030504020204" pitchFamily="34" charset="0"/>
                <a:cs typeface="Open Sans" panose="020B0606030504020204" pitchFamily="34" charset="0"/>
              </a:rPr>
              <a:t>1 Spouses traveling on business for their employers are not eligible. </a:t>
            </a:r>
          </a:p>
          <a:p>
            <a:pPr defTabSz="685800"/>
            <a:r>
              <a:rPr lang="en-US" sz="675">
                <a:solidFill>
                  <a:srgbClr val="28495E"/>
                </a:solidFill>
                <a:latin typeface="Open Sans" panose="020B0606030504020204" pitchFamily="34" charset="0"/>
                <a:ea typeface="Open Sans" panose="020B0606030504020204" pitchFamily="34" charset="0"/>
                <a:cs typeface="Open Sans" panose="020B0606030504020204" pitchFamily="34" charset="0"/>
              </a:rPr>
              <a:t>* For illustrative purposes only.</a:t>
            </a:r>
          </a:p>
        </p:txBody>
      </p:sp>
      <p:sp>
        <p:nvSpPr>
          <p:cNvPr id="2" name="Rectangle 1">
            <a:extLst>
              <a:ext uri="{FF2B5EF4-FFF2-40B4-BE49-F238E27FC236}">
                <a16:creationId xmlns:a16="http://schemas.microsoft.com/office/drawing/2014/main" id="{B079DF5A-A696-F640-95EC-98DA6197ED61}"/>
              </a:ext>
            </a:extLst>
          </p:cNvPr>
          <p:cNvSpPr/>
          <p:nvPr/>
        </p:nvSpPr>
        <p:spPr>
          <a:xfrm>
            <a:off x="931667" y="4541592"/>
            <a:ext cx="1903644" cy="1220847"/>
          </a:xfrm>
          <a:prstGeom prst="rect">
            <a:avLst/>
          </a:prstGeom>
        </p:spPr>
        <p:txBody>
          <a:bodyPr wrap="square">
            <a:spAutoFit/>
          </a:bodyPr>
          <a:lstStyle/>
          <a:p>
            <a:pPr algn="ctr" defTabSz="685800">
              <a:lnSpc>
                <a:spcPts val="1140"/>
              </a:lnSpc>
            </a:pPr>
            <a:r>
              <a:rPr lang="en-US" sz="1000">
                <a:solidFill>
                  <a:srgbClr val="28495E"/>
                </a:solidFill>
                <a:latin typeface="Open Sans" panose="020B0606030504020204" pitchFamily="34" charset="0"/>
                <a:ea typeface="Open Sans" panose="020B0606030504020204" pitchFamily="34" charset="0"/>
                <a:cs typeface="Open Sans" panose="020B0606030504020204" pitchFamily="34" charset="0"/>
              </a:rPr>
              <a:t>“My wallet was stolen while I was driving my daughter to college in another state.  My travel assist coverage helped get replacement credit cards overnighted to our hotel, so she wouldn’t miss orientation.”</a:t>
            </a:r>
            <a:r>
              <a:rPr lang="en-US" sz="1000" baseline="30000">
                <a:solidFill>
                  <a:srgbClr val="28495E"/>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A8769AF0-5446-2945-8DEB-7B6BB98C28BD}"/>
              </a:ext>
            </a:extLst>
          </p:cNvPr>
          <p:cNvPicPr>
            <a:picLocks noChangeAspect="1"/>
          </p:cNvPicPr>
          <p:nvPr/>
        </p:nvPicPr>
        <p:blipFill>
          <a:blip r:embed="rId4"/>
          <a:stretch>
            <a:fillRect/>
          </a:stretch>
        </p:blipFill>
        <p:spPr>
          <a:xfrm>
            <a:off x="1576829" y="4082321"/>
            <a:ext cx="325083" cy="325083"/>
          </a:xfrm>
          <a:prstGeom prst="rect">
            <a:avLst/>
          </a:prstGeom>
        </p:spPr>
      </p:pic>
      <p:sp>
        <p:nvSpPr>
          <p:cNvPr id="14" name="Slide Number Placeholder 3">
            <a:extLst>
              <a:ext uri="{FF2B5EF4-FFF2-40B4-BE49-F238E27FC236}">
                <a16:creationId xmlns:a16="http://schemas.microsoft.com/office/drawing/2014/main" id="{98E232E5-14DB-2A4B-9745-5B3A80BCE583}"/>
              </a:ext>
            </a:extLst>
          </p:cNvPr>
          <p:cNvSpPr>
            <a:spLocks noGrp="1"/>
          </p:cNvSpPr>
          <p:nvPr>
            <p:ph type="sldNum" sz="quarter" idx="12"/>
          </p:nvPr>
        </p:nvSpPr>
        <p:spPr>
          <a:xfrm>
            <a:off x="7006641" y="5624513"/>
            <a:ext cx="2057400" cy="273844"/>
          </a:xfrm>
          <a:effectLst/>
        </p:spPr>
        <p:txBody>
          <a:bodyPr/>
          <a:lstStyle/>
          <a:p>
            <a:pPr defTabSz="685800"/>
            <a:fld id="{CBC0E23B-AF53-4E62-AECE-F157D863CA69}" type="slidenum">
              <a:rPr lang="en-US">
                <a:solidFill>
                  <a:prstClr val="white"/>
                </a:solidFill>
                <a:latin typeface="Calibri" panose="020F0502020204030204"/>
              </a:rPr>
              <a:pPr defTabSz="685800"/>
              <a:t>8</a:t>
            </a:fld>
            <a:endParaRPr lang="en-US">
              <a:solidFill>
                <a:prstClr val="white"/>
              </a:solidFill>
              <a:latin typeface="Calibri" panose="020F0502020204030204"/>
            </a:endParaRPr>
          </a:p>
        </p:txBody>
      </p:sp>
      <p:pic>
        <p:nvPicPr>
          <p:cNvPr id="5" name="Graphic 4">
            <a:extLst>
              <a:ext uri="{FF2B5EF4-FFF2-40B4-BE49-F238E27FC236}">
                <a16:creationId xmlns:a16="http://schemas.microsoft.com/office/drawing/2014/main" id="{895A6CB2-1422-ABCD-2700-9AADDD4E8E4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27446" y="5811339"/>
            <a:ext cx="510448" cy="170971"/>
          </a:xfrm>
          <a:prstGeom prst="rect">
            <a:avLst/>
          </a:prstGeom>
        </p:spPr>
      </p:pic>
    </p:spTree>
    <p:extLst>
      <p:ext uri="{BB962C8B-B14F-4D97-AF65-F5344CB8AC3E}">
        <p14:creationId xmlns:p14="http://schemas.microsoft.com/office/powerpoint/2010/main" val="777683676"/>
      </p:ext>
    </p:extLst>
  </p:cSld>
  <p:clrMapOvr>
    <a:masterClrMapping/>
  </p:clrMapOvr>
</p:sld>
</file>

<file path=ppt/theme/theme1.xml><?xml version="1.0" encoding="utf-8"?>
<a:theme xmlns:a="http://schemas.openxmlformats.org/drawingml/2006/main" name="Retrospect">
  <a:themeElements>
    <a:clrScheme name="WES 3">
      <a:dk1>
        <a:srgbClr val="101820"/>
      </a:dk1>
      <a:lt1>
        <a:srgbClr val="FFFFFF"/>
      </a:lt1>
      <a:dk2>
        <a:srgbClr val="FFFFFF"/>
      </a:dk2>
      <a:lt2>
        <a:srgbClr val="7F7F7F"/>
      </a:lt2>
      <a:accent1>
        <a:srgbClr val="101820"/>
      </a:accent1>
      <a:accent2>
        <a:srgbClr val="DD1E2E"/>
      </a:accent2>
      <a:accent3>
        <a:srgbClr val="696969"/>
      </a:accent3>
      <a:accent4>
        <a:srgbClr val="FFFFFF"/>
      </a:accent4>
      <a:accent5>
        <a:srgbClr val="DD1E2E"/>
      </a:accent5>
      <a:accent6>
        <a:srgbClr val="94A088"/>
      </a:accent6>
      <a:hlink>
        <a:srgbClr val="DD1E2E"/>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17" ma:contentTypeDescription="Create a new document." ma:contentTypeScope="" ma:versionID="04fb21c434866d89debdcd89fcb3ec5e">
  <xsd:schema xmlns:xsd="http://www.w3.org/2001/XMLSchema" xmlns:xs="http://www.w3.org/2001/XMLSchema" xmlns:p="http://schemas.microsoft.com/office/2006/metadata/properties" xmlns:ns2="b5c4250d-76f5-422d-83aa-ff4e4aad1c01" xmlns:ns3="631b386a-0614-4404-b11f-a1ba1d821801" targetNamespace="http://schemas.microsoft.com/office/2006/metadata/properties" ma:root="true" ma:fieldsID="ac11a49de9fe1c62be8ef7bed4bf7ac9" ns2:_="" ns3:_="">
    <xsd:import namespace="b5c4250d-76f5-422d-83aa-ff4e4aad1c01"/>
    <xsd:import namespace="631b386a-0614-4404-b11f-a1ba1d8218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177b7-97a3-4b9f-b72b-2e0253890ea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b386a-0614-4404-b11f-a1ba1d8218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c43e38-2a1c-4577-a4bc-143fd8b534bd}" ma:internalName="TaxCatchAll" ma:showField="CatchAllData" ma:web="631b386a-0614-4404-b11f-a1ba1d82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cf76f155ced4ddcb4097134ff3c332f xmlns="b5c4250d-76f5-422d-83aa-ff4e4aad1c01">
      <Terms xmlns="http://schemas.microsoft.com/office/infopath/2007/PartnerControls"/>
    </lcf76f155ced4ddcb4097134ff3c332f>
    <TaxCatchAll xmlns="631b386a-0614-4404-b11f-a1ba1d8218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A87FC2-71D8-4D13-AEF6-406238EF85A1}">
  <ds:schemaRefs>
    <ds:schemaRef ds:uri="631b386a-0614-4404-b11f-a1ba1d821801"/>
    <ds:schemaRef ds:uri="b5c4250d-76f5-422d-83aa-ff4e4aad1c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525BDE-2F7B-4339-82D4-0FB887F4CB07}">
  <ds:schemaRefs>
    <ds:schemaRef ds:uri="287e7361-5031-4dcf-9441-a1f0c4b3be93"/>
    <ds:schemaRef ds:uri="631b386a-0614-4404-b11f-a1ba1d821801"/>
    <ds:schemaRef ds:uri="b5c4250d-76f5-422d-83aa-ff4e4aad1c01"/>
    <ds:schemaRef ds:uri="dd2a21e0-c276-4874-827f-70f3b7185c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268D81-5A94-464D-813E-330ACCA55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(4:3)</PresentationFormat>
  <Paragraphs>118</Paragraphs>
  <Slides>12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Open Sans Light</vt:lpstr>
      <vt:lpstr>Calibri Light</vt:lpstr>
      <vt:lpstr>Calibri  </vt:lpstr>
      <vt:lpstr>Open Sans</vt:lpstr>
      <vt:lpstr>Open Sans Semibold</vt:lpstr>
      <vt:lpstr>Calibri</vt:lpstr>
      <vt:lpstr>Tahoma</vt:lpstr>
      <vt:lpstr>AcuminPro-Light</vt:lpstr>
      <vt:lpstr>Arial</vt:lpstr>
      <vt:lpstr>AcuminPro-Semibold</vt:lpstr>
      <vt:lpstr>Retrospect</vt:lpstr>
      <vt:lpstr>Office Theme</vt:lpstr>
      <vt:lpstr>PowerPoint Presentation</vt:lpstr>
      <vt:lpstr>PowerPoint Presentation</vt:lpstr>
      <vt:lpstr>What is Disability Insurance?</vt:lpstr>
      <vt:lpstr>Connecticut Paid Leave </vt:lpstr>
      <vt:lpstr>Short-Term Disability (STD)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Gately, Mark</dc:creator>
  <cp:lastModifiedBy>Donna Brewer</cp:lastModifiedBy>
  <cp:revision>2</cp:revision>
  <dcterms:created xsi:type="dcterms:W3CDTF">2020-10-05T18:46:16Z</dcterms:created>
  <dcterms:modified xsi:type="dcterms:W3CDTF">2023-10-31T09:49:42Z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0x0101001B16B95F9EA4AD42A986A8889D6278CD</vt:lpwstr>
  </property>
</Properties>
</file>